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44"/>
  </p:notesMasterIdLst>
  <p:handoutMasterIdLst>
    <p:handoutMasterId r:id="rId45"/>
  </p:handoutMasterIdLst>
  <p:sldIdLst>
    <p:sldId id="500" r:id="rId3"/>
    <p:sldId id="991" r:id="rId4"/>
    <p:sldId id="791" r:id="rId5"/>
    <p:sldId id="1065" r:id="rId6"/>
    <p:sldId id="1064" r:id="rId7"/>
    <p:sldId id="1066" r:id="rId8"/>
    <p:sldId id="1067" r:id="rId9"/>
    <p:sldId id="992" r:id="rId10"/>
    <p:sldId id="1068" r:id="rId11"/>
    <p:sldId id="993" r:id="rId12"/>
    <p:sldId id="994" r:id="rId13"/>
    <p:sldId id="996" r:id="rId14"/>
    <p:sldId id="998" r:id="rId15"/>
    <p:sldId id="997" r:id="rId16"/>
    <p:sldId id="999" r:id="rId17"/>
    <p:sldId id="1069" r:id="rId18"/>
    <p:sldId id="1006" r:id="rId19"/>
    <p:sldId id="913" r:id="rId20"/>
    <p:sldId id="980" r:id="rId21"/>
    <p:sldId id="1007" r:id="rId22"/>
    <p:sldId id="1008" r:id="rId23"/>
    <p:sldId id="1051" r:id="rId24"/>
    <p:sldId id="1052" r:id="rId25"/>
    <p:sldId id="1011" r:id="rId26"/>
    <p:sldId id="1018" r:id="rId27"/>
    <p:sldId id="1053" r:id="rId28"/>
    <p:sldId id="1070" r:id="rId29"/>
    <p:sldId id="914" r:id="rId30"/>
    <p:sldId id="982" r:id="rId31"/>
    <p:sldId id="1033" r:id="rId32"/>
    <p:sldId id="1045" r:id="rId33"/>
    <p:sldId id="1054" r:id="rId34"/>
    <p:sldId id="1057" r:id="rId35"/>
    <p:sldId id="1058" r:id="rId36"/>
    <p:sldId id="1059" r:id="rId37"/>
    <p:sldId id="1060" r:id="rId38"/>
    <p:sldId id="1056" r:id="rId39"/>
    <p:sldId id="1061" r:id="rId40"/>
    <p:sldId id="1062" r:id="rId41"/>
    <p:sldId id="1063" r:id="rId42"/>
    <p:sldId id="1071" r:id="rId43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2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7352" autoAdjust="0"/>
    <p:restoredTop sz="89302" autoAdjust="0"/>
  </p:normalViewPr>
  <p:slideViewPr>
    <p:cSldViewPr snapToGrid="0">
      <p:cViewPr varScale="1">
        <p:scale>
          <a:sx n="110" d="100"/>
          <a:sy n="110" d="100"/>
        </p:scale>
        <p:origin x="234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  <p:sld r:id="rId31" collapse="1"/>
      <p:sld r:id="rId32" collapse="1"/>
      <p:sld r:id="rId33" collapse="1"/>
      <p:sld r:id="rId34" collapse="1"/>
      <p:sld r:id="rId35" collapse="1"/>
      <p:sld r:id="rId36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242"/>
    </p:cViewPr>
  </p:sorterViewPr>
  <p:notesViewPr>
    <p:cSldViewPr snapToGrid="0">
      <p:cViewPr>
        <p:scale>
          <a:sx n="100" d="100"/>
          <a:sy n="100" d="100"/>
        </p:scale>
        <p:origin x="-942" y="42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commentAuthors" Target="commentAuthor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_rels/viewProps.xml.rels><?xml version="1.0" encoding="UTF-8" standalone="yes"?>
<Relationships xmlns="http://schemas.openxmlformats.org/package/2006/relationships"><Relationship Id="rId13" Type="http://schemas.openxmlformats.org/officeDocument/2006/relationships/slide" Target="slides/slide15.xml"/><Relationship Id="rId18" Type="http://schemas.openxmlformats.org/officeDocument/2006/relationships/slide" Target="slides/slide21.xml"/><Relationship Id="rId26" Type="http://schemas.openxmlformats.org/officeDocument/2006/relationships/slide" Target="slides/slide30.xml"/><Relationship Id="rId3" Type="http://schemas.openxmlformats.org/officeDocument/2006/relationships/slide" Target="slides/slide5.xml"/><Relationship Id="rId21" Type="http://schemas.openxmlformats.org/officeDocument/2006/relationships/slide" Target="slides/slide24.xml"/><Relationship Id="rId34" Type="http://schemas.openxmlformats.org/officeDocument/2006/relationships/slide" Target="slides/slide39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20.xml"/><Relationship Id="rId25" Type="http://schemas.openxmlformats.org/officeDocument/2006/relationships/slide" Target="slides/slide29.xml"/><Relationship Id="rId33" Type="http://schemas.openxmlformats.org/officeDocument/2006/relationships/slide" Target="slides/slide38.xml"/><Relationship Id="rId2" Type="http://schemas.openxmlformats.org/officeDocument/2006/relationships/slide" Target="slides/slide4.xml"/><Relationship Id="rId16" Type="http://schemas.openxmlformats.org/officeDocument/2006/relationships/slide" Target="slides/slide19.xml"/><Relationship Id="rId20" Type="http://schemas.openxmlformats.org/officeDocument/2006/relationships/slide" Target="slides/slide23.xml"/><Relationship Id="rId29" Type="http://schemas.openxmlformats.org/officeDocument/2006/relationships/slide" Target="slides/slide33.xml"/><Relationship Id="rId1" Type="http://schemas.openxmlformats.org/officeDocument/2006/relationships/slide" Target="slides/slide2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24" Type="http://schemas.openxmlformats.org/officeDocument/2006/relationships/slide" Target="slides/slide27.xml"/><Relationship Id="rId32" Type="http://schemas.openxmlformats.org/officeDocument/2006/relationships/slide" Target="slides/slide37.xml"/><Relationship Id="rId5" Type="http://schemas.openxmlformats.org/officeDocument/2006/relationships/slide" Target="slides/slide7.xml"/><Relationship Id="rId15" Type="http://schemas.openxmlformats.org/officeDocument/2006/relationships/slide" Target="slides/slide17.xml"/><Relationship Id="rId23" Type="http://schemas.openxmlformats.org/officeDocument/2006/relationships/slide" Target="slides/slide26.xml"/><Relationship Id="rId28" Type="http://schemas.openxmlformats.org/officeDocument/2006/relationships/slide" Target="slides/slide32.xml"/><Relationship Id="rId36" Type="http://schemas.openxmlformats.org/officeDocument/2006/relationships/slide" Target="slides/slide41.xml"/><Relationship Id="rId10" Type="http://schemas.openxmlformats.org/officeDocument/2006/relationships/slide" Target="slides/slide12.xml"/><Relationship Id="rId19" Type="http://schemas.openxmlformats.org/officeDocument/2006/relationships/slide" Target="slides/slide22.xml"/><Relationship Id="rId31" Type="http://schemas.openxmlformats.org/officeDocument/2006/relationships/slide" Target="slides/slide35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6.xml"/><Relationship Id="rId22" Type="http://schemas.openxmlformats.org/officeDocument/2006/relationships/slide" Target="slides/slide25.xml"/><Relationship Id="rId27" Type="http://schemas.openxmlformats.org/officeDocument/2006/relationships/slide" Target="slides/slide31.xml"/><Relationship Id="rId30" Type="http://schemas.openxmlformats.org/officeDocument/2006/relationships/slide" Target="slides/slide34.xml"/><Relationship Id="rId35" Type="http://schemas.openxmlformats.org/officeDocument/2006/relationships/slide" Target="slides/slide40.xml"/><Relationship Id="rId8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295650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</a:t>
            </a:r>
            <a:r>
              <a:rPr lang="es-ES" sz="800" dirty="0" err="1"/>
              <a:t>Systems</a:t>
            </a:r>
            <a:r>
              <a:rPr lang="es-ES" sz="800" dirty="0"/>
              <a:t>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D9030C1-C977-B14B-8EB7-BA2B30FCDB63}" type="slidenum">
              <a:rPr lang="en-US" sz="800"/>
              <a:pPr/>
              <a:t>1</a:t>
            </a:fld>
            <a:endParaRPr lang="es-ES" sz="80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Programa Cisco Networking Academy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476943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6.1.1.3 – Tipos de redes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6.1.1.3 – Tipos de redes VLAN (continuación)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6.1.1.4 – Redes VLAN de voz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6.1.2.1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6.1.2.1 – Enlaces troncales de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6.1.2.2 – Control de dominios de difusión con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6.1.1.3 – Tipos de redes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072041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6.1.2.6 – </a:t>
            </a:r>
            <a:r>
              <a:rPr lang="es-ES" dirty="0">
                <a:latin typeface="Arial" charset="0"/>
              </a:rPr>
              <a:t>Actividad: Predecir el comportamiento del 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18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Rangos de VLAN en switches Catalyst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>
                <a:latin typeface="Arial" charset="0"/>
              </a:rPr>
              <a:t>6.2.1.2 – Creación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83060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99880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6.2.1.6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Verificar la información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709341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641000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28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138808042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6.3.1.1 </a:t>
            </a:r>
            <a:r>
              <a:rPr lang="es-ES" dirty="0"/>
              <a:t>– ¿</a:t>
            </a:r>
            <a:r>
              <a:rPr lang="es-ES" dirty="0">
                <a:latin typeface="Arial" charset="0"/>
              </a:rPr>
              <a:t>Qué es el routing entre redes VLAN?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3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baseline="0" dirty="0"/>
              <a:t>Routing and Switching Essentials v6.0</a:t>
            </a:r>
            <a:endParaRPr lang="es-ES" b="0" dirty="0"/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6.3.1.3 </a:t>
            </a:r>
            <a:r>
              <a:rPr lang="es-ES" dirty="0"/>
              <a:t>– </a:t>
            </a:r>
            <a:r>
              <a:rPr lang="es-ES" dirty="0" err="1"/>
              <a:t>Routing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entre redes VLAN con router-on-a-stick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95033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026694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63473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720034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36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46295671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662945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99884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972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248895983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20220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105531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13147284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24270759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468741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727402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4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8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1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 err="1">
                <a:latin typeface="Arial" charset="0"/>
              </a:rPr>
              <a:t>VLANs</a:t>
            </a:r>
            <a:endParaRPr lang="es-ES" sz="24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6788150" cy="658812"/>
          </a:xfrm>
        </p:spPr>
        <p:txBody>
          <a:bodyPr/>
          <a:lstStyle/>
          <a:p>
            <a:pPr eaLnBrk="1" hangingPunct="1"/>
            <a:r>
              <a:rPr lang="es-ES"/>
              <a:t>Routing and Switching Essentials v6.0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930890" cy="2591303"/>
          </a:xfrm>
        </p:spPr>
        <p:txBody>
          <a:bodyPr wrap="square">
            <a:spAutoFit/>
          </a:bodyPr>
          <a:lstStyle/>
          <a:p>
            <a:r>
              <a:rPr lang="es-ES" sz="2000" b="1" dirty="0"/>
              <a:t>VLAN de datos</a:t>
            </a:r>
            <a:r>
              <a:rPr lang="es-ES" sz="2000" dirty="0"/>
              <a:t>: Tráfico generado por el usuario</a:t>
            </a:r>
          </a:p>
          <a:p>
            <a:r>
              <a:rPr lang="es-ES" sz="2000" b="1" dirty="0"/>
              <a:t>VLAN por default:</a:t>
            </a:r>
            <a:r>
              <a:rPr lang="es-ES" sz="2000" dirty="0"/>
              <a:t> Antes de que un switch sea configurado, todos los puertos pertenecen a la </a:t>
            </a:r>
            <a:r>
              <a:rPr lang="es-ES" sz="2000" u="sng" dirty="0"/>
              <a:t>VLAN 1</a:t>
            </a:r>
            <a:r>
              <a:rPr lang="es-ES" sz="2000" dirty="0"/>
              <a:t>,</a:t>
            </a:r>
            <a:r>
              <a:rPr lang="es-ES" sz="2000" b="1" dirty="0">
                <a:latin typeface="Courier New" panose="02070309020205020404" pitchFamily="49" charset="0"/>
              </a:rPr>
              <a:t> show vlan brief</a:t>
            </a:r>
            <a:endParaRPr lang="es-E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000" b="1" dirty="0"/>
              <a:t>VLAN nativa:</a:t>
            </a:r>
            <a:r>
              <a:rPr lang="es-ES" sz="2000" dirty="0"/>
              <a:t> La VLAN 1 se utiliza para tráfico no etiquetado en una VLAN.</a:t>
            </a:r>
          </a:p>
          <a:p>
            <a:r>
              <a:rPr lang="es-ES" sz="2000" b="1" dirty="0"/>
              <a:t>VLAN administrativa:</a:t>
            </a:r>
            <a:r>
              <a:rPr lang="es-ES" sz="2000" dirty="0"/>
              <a:t> Se utiliza para acceder a las capacidades de administración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CC3C72A-BB40-4D14-B3D2-56FED7F1AE5D}"/>
              </a:ext>
            </a:extLst>
          </p:cNvPr>
          <p:cNvSpPr txBox="1">
            <a:spLocks/>
          </p:cNvSpPr>
          <p:nvPr/>
        </p:nvSpPr>
        <p:spPr bwMode="auto">
          <a:xfrm>
            <a:off x="931118" y="4345123"/>
            <a:ext cx="7062812" cy="148638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3200" kern="0" dirty="0"/>
              <a:t>La</a:t>
            </a:r>
            <a:r>
              <a:rPr lang="es-ES" sz="3200" b="1" kern="0" dirty="0"/>
              <a:t> </a:t>
            </a:r>
            <a:r>
              <a:rPr lang="es-ES" sz="3200" b="1" kern="0" dirty="0">
                <a:solidFill>
                  <a:srgbClr val="FF0000"/>
                </a:solidFill>
              </a:rPr>
              <a:t>VLAN 1</a:t>
            </a:r>
            <a:r>
              <a:rPr lang="es-ES" sz="3200" b="1" kern="0" dirty="0"/>
              <a:t> </a:t>
            </a:r>
            <a:r>
              <a:rPr lang="es-ES" sz="3200" kern="0" dirty="0"/>
              <a:t>es por default la VLAN </a:t>
            </a:r>
            <a:r>
              <a:rPr lang="es-ES" sz="3200" b="1" kern="0" dirty="0"/>
              <a:t>administrativa</a:t>
            </a:r>
            <a:r>
              <a:rPr lang="es-ES" sz="3200" kern="0" dirty="0"/>
              <a:t>, la VLAN</a:t>
            </a:r>
            <a:r>
              <a:rPr lang="es-ES" sz="3200" b="1" kern="0" dirty="0"/>
              <a:t> nativa</a:t>
            </a:r>
            <a:r>
              <a:rPr lang="es-ES" sz="3200" kern="0" dirty="0"/>
              <a:t> y la VLAN por</a:t>
            </a:r>
            <a:r>
              <a:rPr lang="es-ES" sz="3200" b="1" kern="0" dirty="0"/>
              <a:t> default.</a:t>
            </a:r>
            <a:endParaRPr lang="es-ES" sz="3200" kern="0" dirty="0"/>
          </a:p>
        </p:txBody>
      </p:sp>
    </p:spTree>
    <p:extLst>
      <p:ext uri="{BB962C8B-B14F-4D97-AF65-F5344CB8AC3E}">
        <p14:creationId xmlns:p14="http://schemas.microsoft.com/office/powerpoint/2010/main" val="41899057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490236" y="1353060"/>
            <a:ext cx="6443138" cy="497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388934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888793" y="1400174"/>
            <a:ext cx="7260344" cy="5257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386598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03960" y="5593079"/>
            <a:ext cx="7238999" cy="784655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sz="1600" dirty="0"/>
              <a:t>Los enlaces entre los switches S1 y S2, y entre S1 y S3, se configuraron para transmitir tráfico proveniente de las redes VLAN 10, 20, 30 y 99 a través de la red. Esta red no podría funcionar sin los enlaces troncales de VLAN.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547737" y="1247301"/>
            <a:ext cx="5907989" cy="411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4825791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1406363"/>
          </a:xfrm>
        </p:spPr>
        <p:txBody>
          <a:bodyPr>
            <a:spAutoFit/>
          </a:bodyPr>
          <a:lstStyle/>
          <a:p>
            <a:r>
              <a:rPr lang="es-ES" sz="2000" dirty="0"/>
              <a:t>Un enlace </a:t>
            </a:r>
            <a:r>
              <a:rPr lang="es-ES" sz="2000" b="1" dirty="0"/>
              <a:t>troncal</a:t>
            </a:r>
            <a:r>
              <a:rPr lang="es-ES" sz="2000" dirty="0"/>
              <a:t> es un enlace </a:t>
            </a:r>
            <a:r>
              <a:rPr lang="es-ES" sz="2000" b="1" dirty="0"/>
              <a:t>que transporta los datos de todas las </a:t>
            </a:r>
            <a:r>
              <a:rPr lang="es-ES" sz="2000" b="1" dirty="0" err="1"/>
              <a:t>VLANs</a:t>
            </a:r>
            <a:r>
              <a:rPr lang="es-ES" sz="2000" dirty="0"/>
              <a:t> de la red local.</a:t>
            </a:r>
          </a:p>
          <a:p>
            <a:r>
              <a:rPr lang="es-ES" sz="2000" dirty="0"/>
              <a:t>Generalmente, se </a:t>
            </a:r>
            <a:r>
              <a:rPr lang="es-ES" sz="2000" b="1" dirty="0"/>
              <a:t>establece</a:t>
            </a:r>
            <a:r>
              <a:rPr lang="es-ES" sz="2000" dirty="0"/>
              <a:t> entre </a:t>
            </a:r>
            <a:r>
              <a:rPr lang="es-ES" sz="2000" b="1" dirty="0"/>
              <a:t>switches</a:t>
            </a:r>
            <a:r>
              <a:rPr lang="es-ES" sz="2000" dirty="0"/>
              <a:t> para que los dispositivos de una misma red VLAN se puedan comunicar.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3E22109-64E4-46F1-A8CE-8FAC0AFA7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051" y="3450994"/>
            <a:ext cx="5248275" cy="2324100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AE79DB0-D945-494F-928C-97084F32A9E6}"/>
              </a:ext>
            </a:extLst>
          </p:cNvPr>
          <p:cNvSpPr txBox="1">
            <a:spLocks/>
          </p:cNvSpPr>
          <p:nvPr/>
        </p:nvSpPr>
        <p:spPr bwMode="auto">
          <a:xfrm>
            <a:off x="231574" y="3116082"/>
            <a:ext cx="3415139" cy="3474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2000" kern="0" dirty="0"/>
              <a:t>Un enlace </a:t>
            </a:r>
            <a:r>
              <a:rPr lang="es-ES" sz="2000" b="1" kern="0" dirty="0"/>
              <a:t>troncal</a:t>
            </a:r>
            <a:r>
              <a:rPr lang="es-ES" sz="2000" kern="0" dirty="0"/>
              <a:t> </a:t>
            </a:r>
            <a:r>
              <a:rPr lang="es-ES" sz="2000" b="1" kern="0" dirty="0"/>
              <a:t>no está asociado a ninguna red VLAN</a:t>
            </a:r>
            <a:r>
              <a:rPr lang="es-ES" sz="2000" kern="0" dirty="0"/>
              <a:t>.</a:t>
            </a:r>
          </a:p>
          <a:p>
            <a:r>
              <a:rPr lang="es-ES" sz="2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Si queremos que se de el tráfico entre </a:t>
            </a:r>
            <a:r>
              <a:rPr lang="es-ES" sz="200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VLANs</a:t>
            </a:r>
            <a:r>
              <a:rPr lang="es-ES" sz="20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se deben habilitar los puertos troncales.</a:t>
            </a:r>
          </a:p>
          <a:p>
            <a:r>
              <a:rPr lang="es-E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Comunicar </a:t>
            </a:r>
            <a:r>
              <a:rPr lang="es-ES" sz="1800" b="1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VLANs</a:t>
            </a:r>
            <a:r>
              <a:rPr lang="es-E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distintas no va a poder ocurrir</a:t>
            </a: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ya que el switch no es capa 3 y no puede rutear.</a:t>
            </a:r>
            <a:endParaRPr lang="es-ES" sz="2000" kern="0" dirty="0"/>
          </a:p>
        </p:txBody>
      </p:sp>
    </p:spTree>
    <p:extLst>
      <p:ext uri="{BB962C8B-B14F-4D97-AF65-F5344CB8AC3E}">
        <p14:creationId xmlns:p14="http://schemas.microsoft.com/office/powerpoint/2010/main" val="624581686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02577" y="176678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sz="2800" dirty="0"/>
              <a:t>Las </a:t>
            </a:r>
            <a:r>
              <a:rPr lang="es-ES" sz="2800" dirty="0" err="1"/>
              <a:t>VLANs</a:t>
            </a:r>
            <a:r>
              <a:rPr lang="es-ES" sz="2800" dirty="0"/>
              <a:t> controlan los dominios de broadcast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2577" y="1286451"/>
            <a:ext cx="8752915" cy="1852639"/>
          </a:xfrm>
        </p:spPr>
        <p:txBody>
          <a:bodyPr>
            <a:spAutoFit/>
          </a:bodyPr>
          <a:lstStyle/>
          <a:p>
            <a:r>
              <a:rPr lang="es-ES" sz="2000" dirty="0"/>
              <a:t>Las </a:t>
            </a:r>
            <a:r>
              <a:rPr lang="es-ES" sz="2000" b="1" dirty="0"/>
              <a:t>VLAN </a:t>
            </a:r>
            <a:r>
              <a:rPr lang="es-ES" sz="2000" dirty="0"/>
              <a:t>se pueden utilizar para limitar el alcance de las tramas de </a:t>
            </a:r>
            <a:r>
              <a:rPr lang="es-ES" sz="2000" b="1" dirty="0"/>
              <a:t>broadcast</a:t>
            </a:r>
            <a:r>
              <a:rPr lang="es-ES" sz="2000" dirty="0"/>
              <a:t>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VLAN</a:t>
            </a:r>
            <a:r>
              <a:rPr lang="es-ES" sz="2000" dirty="0"/>
              <a:t> es un </a:t>
            </a:r>
            <a:r>
              <a:rPr lang="es-ES" sz="2000" b="1" dirty="0"/>
              <a:t>dominio de broadcast </a:t>
            </a:r>
            <a:r>
              <a:rPr lang="es-ES" sz="2000" dirty="0"/>
              <a:t>por si mismo.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trama de broadcast</a:t>
            </a:r>
            <a:r>
              <a:rPr lang="es-ES" sz="2000" dirty="0"/>
              <a:t> enviada por un dispositivo en una red VLAN se reenvía solamente dentro de esa red VLAN.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5117BD-D8FB-476B-9476-CDCAACBEA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1060" y="4191644"/>
            <a:ext cx="5116536" cy="2265762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E5210BD-0403-49B7-B32D-2D5C5801C130}"/>
              </a:ext>
            </a:extLst>
          </p:cNvPr>
          <p:cNvSpPr txBox="1">
            <a:spLocks/>
          </p:cNvSpPr>
          <p:nvPr/>
        </p:nvSpPr>
        <p:spPr bwMode="auto">
          <a:xfrm>
            <a:off x="343741" y="3189405"/>
            <a:ext cx="7794420" cy="9016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2800" kern="0" dirty="0"/>
              <a:t>Cada</a:t>
            </a:r>
            <a:r>
              <a:rPr lang="es-ES" sz="2800" b="1" kern="0" dirty="0"/>
              <a:t> </a:t>
            </a:r>
            <a:r>
              <a:rPr lang="es-ES" sz="2800" b="1" kern="0" dirty="0">
                <a:solidFill>
                  <a:srgbClr val="FF0000"/>
                </a:solidFill>
              </a:rPr>
              <a:t>VLAN </a:t>
            </a:r>
            <a:r>
              <a:rPr lang="es-ES" sz="2800" kern="0" dirty="0"/>
              <a:t>está asociada a una </a:t>
            </a:r>
            <a:r>
              <a:rPr lang="es-ES" sz="2800" b="1" kern="0" dirty="0">
                <a:solidFill>
                  <a:srgbClr val="FF0000"/>
                </a:solidFill>
              </a:rPr>
              <a:t>subred</a:t>
            </a:r>
            <a:r>
              <a:rPr lang="es-ES" sz="2800" kern="0" dirty="0">
                <a:solidFill>
                  <a:srgbClr val="FF0000"/>
                </a:solidFill>
              </a:rPr>
              <a:t> </a:t>
            </a:r>
            <a:r>
              <a:rPr lang="es-ES" sz="2800" kern="0" dirty="0"/>
              <a:t>(dominio de broadcast)</a:t>
            </a:r>
          </a:p>
        </p:txBody>
      </p:sp>
    </p:spTree>
    <p:extLst>
      <p:ext uri="{BB962C8B-B14F-4D97-AF65-F5344CB8AC3E}">
        <p14:creationId xmlns:p14="http://schemas.microsoft.com/office/powerpoint/2010/main" val="422956945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658747" cy="2163943"/>
          </a:xfrm>
        </p:spPr>
        <p:txBody>
          <a:bodyPr wrap="square">
            <a:spAutoFit/>
          </a:bodyPr>
          <a:lstStyle/>
          <a:p>
            <a:pPr marL="0" indent="0">
              <a:lnSpc>
                <a:spcPct val="107000"/>
              </a:lnSpc>
              <a:spcAft>
                <a:spcPts val="800"/>
              </a:spcAft>
              <a:buNone/>
            </a:pPr>
            <a:r>
              <a:rPr lang="es-ES" sz="180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Existen tres tipos de puertos en un switch:</a:t>
            </a:r>
            <a:endParaRPr lang="es-MX" sz="1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buFont typeface="+mj-lt"/>
              <a:buAutoNum type="arabicPeriod"/>
            </a:pPr>
            <a:r>
              <a:rPr lang="es-ES" sz="1800" b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Puertos de datos o acceso</a:t>
            </a:r>
            <a:endParaRPr lang="es-MX" sz="1800" b="1">
              <a:solidFill>
                <a:srgbClr val="00B0F0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" sz="1800" b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Puertos de telefonía</a:t>
            </a:r>
          </a:p>
          <a:p>
            <a:pPr marL="342900" lvl="0" indent="-342900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" sz="1800" b="1">
                <a:solidFill>
                  <a:srgbClr val="00B0F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Puertos troncales</a:t>
            </a:r>
            <a:r>
              <a:rPr lang="es-ES" sz="180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Transporta tanto </a:t>
            </a:r>
            <a:r>
              <a:rPr lang="es-ES" sz="1800" b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datos</a:t>
            </a:r>
            <a:r>
              <a:rPr lang="es-ES" sz="180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como </a:t>
            </a:r>
            <a:r>
              <a:rPr lang="es-ES" sz="1800" b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telefonía</a:t>
            </a:r>
            <a:r>
              <a:rPr lang="es-ES" sz="180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al siguiente switch o al siguiente router.</a:t>
            </a:r>
            <a:endParaRPr lang="es-ES" sz="2000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58C18DD-7AE7-BBB9-E883-219D5210EB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174" y="4170639"/>
            <a:ext cx="5116536" cy="2265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274136"/>
      </p:ext>
    </p:extLst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eaLnBrk="1" hangingPunct="1"/>
            <a:r>
              <a:rPr lang="es-ES" sz="2800" dirty="0"/>
              <a:t>Actividad: Predecir el comportamiento del </a:t>
            </a:r>
            <a:r>
              <a:rPr lang="es-ES" sz="2800" dirty="0" err="1"/>
              <a:t>switch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10465" y="1612583"/>
            <a:ext cx="8323070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83740" y="4407634"/>
            <a:ext cx="4620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Situación 1: PC 1 envía un broadcast.</a:t>
            </a:r>
          </a:p>
          <a:p>
            <a:pPr algn="l"/>
            <a:r>
              <a:rPr lang="es-ES" sz="2000" dirty="0"/>
              <a:t>Situación 2: PC 2 envía un broadcast.</a:t>
            </a:r>
          </a:p>
          <a:p>
            <a:pPr algn="l"/>
            <a:r>
              <a:rPr lang="es-ES" sz="2000" dirty="0"/>
              <a:t>Situación 3: PC 3 envía un broadcast.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1DCECF0C-0CED-44D0-B731-E61D6A86B69F}"/>
              </a:ext>
            </a:extLst>
          </p:cNvPr>
          <p:cNvSpPr txBox="1"/>
          <p:nvPr/>
        </p:nvSpPr>
        <p:spPr>
          <a:xfrm>
            <a:off x="918210" y="5575220"/>
            <a:ext cx="6951980" cy="1089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/>
              <a:t>La base de datos en todos los </a:t>
            </a:r>
            <a:r>
              <a:rPr lang="es-ES" b="1" dirty="0" err="1"/>
              <a:t>switches</a:t>
            </a:r>
            <a:r>
              <a:rPr lang="es-ES" b="1" dirty="0"/>
              <a:t> debe ser la misma; de lo contrario, no hay comunicación.</a:t>
            </a:r>
          </a:p>
        </p:txBody>
      </p:sp>
    </p:spTree>
    <p:extLst>
      <p:ext uri="{BB962C8B-B14F-4D97-AF65-F5344CB8AC3E}">
        <p14:creationId xmlns:p14="http://schemas.microsoft.com/office/powerpoint/2010/main" val="7043831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3972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Implementaciones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Rangos de VLAN en </a:t>
            </a:r>
            <a:r>
              <a:rPr lang="es-ES" dirty="0" err="1"/>
              <a:t>switches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3868" y="1662083"/>
            <a:ext cx="8752915" cy="2934474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sz="1800" dirty="0"/>
              <a:t>Las redes VLAN se dividen en dos categorías:</a:t>
            </a:r>
          </a:p>
          <a:p>
            <a:pPr marL="579438" indent="-342900"/>
            <a:r>
              <a:rPr lang="es-ES" sz="2200" b="1" dirty="0"/>
              <a:t>VLAN de rango normal</a:t>
            </a:r>
          </a:p>
          <a:p>
            <a:pPr marL="682625" lvl="1" indent="-342900"/>
            <a:r>
              <a:rPr lang="es-ES" sz="1800" dirty="0"/>
              <a:t>Números de VLAN de</a:t>
            </a:r>
            <a:r>
              <a:rPr lang="es-ES" sz="1800" b="1" dirty="0"/>
              <a:t> 1</a:t>
            </a:r>
            <a:r>
              <a:rPr lang="es-ES" sz="1800" dirty="0"/>
              <a:t> a </a:t>
            </a:r>
            <a:r>
              <a:rPr lang="es-ES" sz="1800" b="1" dirty="0"/>
              <a:t>1005</a:t>
            </a:r>
            <a:r>
              <a:rPr lang="es-ES" sz="1800" dirty="0"/>
              <a:t>.</a:t>
            </a:r>
          </a:p>
          <a:p>
            <a:pPr marL="682625" lvl="1" indent="-342900"/>
            <a:r>
              <a:rPr lang="es-ES" sz="1800" dirty="0"/>
              <a:t>Las ID de </a:t>
            </a:r>
            <a:r>
              <a:rPr lang="es-ES" sz="1800" b="1" dirty="0"/>
              <a:t>1002 a 1005 </a:t>
            </a:r>
            <a:r>
              <a:rPr lang="es-ES" sz="1800" dirty="0"/>
              <a:t>se reservan para las redes VLAN de </a:t>
            </a:r>
            <a:r>
              <a:rPr lang="es-ES" sz="1800" b="1" dirty="0"/>
              <a:t>Token Ring </a:t>
            </a:r>
            <a:r>
              <a:rPr lang="es-ES" sz="1800" dirty="0"/>
              <a:t>e </a:t>
            </a:r>
            <a:r>
              <a:rPr lang="es-ES" sz="1800" b="1" dirty="0"/>
              <a:t>Interfaz de datos distribuidos por fibra óptica (FDDI)</a:t>
            </a:r>
            <a:r>
              <a:rPr lang="es-ES" sz="1800" dirty="0"/>
              <a:t>, se crean automáticamente y no se pueden eliminar.</a:t>
            </a:r>
          </a:p>
          <a:p>
            <a:pPr marL="579438" indent="-342900"/>
            <a:r>
              <a:rPr lang="es-ES" sz="2200" b="1" dirty="0"/>
              <a:t>VLAN de rango extendido</a:t>
            </a:r>
          </a:p>
          <a:p>
            <a:pPr marL="682625" lvl="1" indent="-342900"/>
            <a:r>
              <a:rPr lang="es-ES" sz="1800" dirty="0"/>
              <a:t>Números de VLAN de </a:t>
            </a:r>
            <a:r>
              <a:rPr lang="es-ES" sz="1800" b="1" dirty="0"/>
              <a:t>1006 a 4096</a:t>
            </a:r>
            <a:r>
              <a:rPr lang="es-E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1771591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Características de las </a:t>
            </a:r>
            <a:r>
              <a:rPr lang="es-ES" dirty="0" err="1">
                <a:latin typeface="Arial" charset="0"/>
              </a:rPr>
              <a:t>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798787" y="1484947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B8A3717-9631-7614-A21F-A30A45FFE4AD}"/>
              </a:ext>
            </a:extLst>
          </p:cNvPr>
          <p:cNvSpPr txBox="1"/>
          <p:nvPr/>
        </p:nvSpPr>
        <p:spPr>
          <a:xfrm>
            <a:off x="185921" y="1712280"/>
            <a:ext cx="2712720" cy="3729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VLANs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(redes virtuales) nos permiten </a:t>
            </a:r>
            <a:r>
              <a:rPr lang="es-ES" sz="1800" b="1" dirty="0">
                <a:solidFill>
                  <a:srgbClr val="00B0F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implementar de forma eficiente el tráfico dentro de una red de cobertura local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Las </a:t>
            </a:r>
            <a:r>
              <a:rPr lang="es-ES" sz="18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VLANs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se pueden instalar tanto en el </a:t>
            </a:r>
            <a:r>
              <a:rPr lang="es-ES" sz="18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router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como en el switch.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5522053"/>
      </p:ext>
    </p:extLst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Creación de una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2019917" y="1360329"/>
            <a:ext cx="4387887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2003108" y="3091399"/>
            <a:ext cx="4595812" cy="31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43955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Asignación de puertos a las </a:t>
            </a:r>
            <a:r>
              <a:rPr lang="es-ES" dirty="0" err="1"/>
              <a:t>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05740" y="1286509"/>
            <a:ext cx="4994910" cy="332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572192" y="3789045"/>
            <a:ext cx="409536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426902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1677" y="1518909"/>
            <a:ext cx="7390476" cy="46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59875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9CA17B-C511-480E-9D40-40BDE1D9B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1795462"/>
            <a:ext cx="55054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40347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Verificar la información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66478" y="1228723"/>
            <a:ext cx="5317724" cy="549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6029793"/>
      </p:ext>
    </p:extLst>
  </p:cSld>
  <p:clrMapOvr>
    <a:masterClrMapping/>
  </p:clrMapOvr>
  <p:transition spd="med">
    <p:wipe dir="r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10213" y="1173480"/>
            <a:ext cx="6677213" cy="4229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947" y="5362574"/>
            <a:ext cx="52292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4380033"/>
      </p:ext>
    </p:extLst>
  </p:cSld>
  <p:clrMapOvr>
    <a:masterClrMapping/>
  </p:clrMapOvr>
  <p:transition spd="med"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4AB9BC-A6E6-4023-BCAD-BD9339A90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3868" y="1407322"/>
            <a:ext cx="5339389" cy="5056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699804B-0A3D-426C-AD7F-A2886A0F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578" y="4433690"/>
            <a:ext cx="4056554" cy="17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440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93867" y="603114"/>
            <a:ext cx="8840802" cy="838200"/>
          </a:xfrm>
        </p:spPr>
        <p:txBody>
          <a:bodyPr/>
          <a:lstStyle/>
          <a:p>
            <a:pPr eaLnBrk="1" hangingPunct="1"/>
            <a:r>
              <a:rPr lang="es-ES" dirty="0"/>
              <a:t>Pasos para configurar </a:t>
            </a:r>
            <a:r>
              <a:rPr lang="es-ES" dirty="0" err="1"/>
              <a:t>VLANs</a:t>
            </a:r>
            <a:r>
              <a:rPr lang="es-ES" dirty="0"/>
              <a:t> en los switches: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6C583D6-E51B-15AE-002F-9F07AD80FD88}"/>
              </a:ext>
            </a:extLst>
          </p:cNvPr>
          <p:cNvSpPr txBox="1"/>
          <p:nvPr/>
        </p:nvSpPr>
        <p:spPr>
          <a:xfrm>
            <a:off x="193867" y="1565593"/>
            <a:ext cx="3751968" cy="27381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E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Creación de la base de datos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 Dando </a:t>
            </a:r>
            <a:r>
              <a:rPr lang="es-ES" sz="1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vlan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 y </a:t>
            </a:r>
            <a:r>
              <a:rPr lang="es-ES" sz="1800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name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E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Definir el tipo de puerto 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que se va a utilizar : acceso, troncal o de telefonía.</a:t>
            </a:r>
            <a:endParaRPr lang="es-MX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buFont typeface="+mj-lt"/>
              <a:buAutoNum type="arabicPeriod"/>
            </a:pPr>
            <a:r>
              <a:rPr lang="es-E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Asociación de puertos a la </a:t>
            </a:r>
            <a:r>
              <a:rPr lang="es-ES" sz="1800" b="1" dirty="0" err="1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vlan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l">
              <a:lnSpc>
                <a:spcPct val="107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s-ES" sz="1800" b="1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Identificar el puerto troncal y programarlo</a:t>
            </a:r>
            <a:r>
              <a:rPr lang="es-ES" sz="1800" dirty="0">
                <a:effectLst/>
                <a:latin typeface="+mj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sz="1800" dirty="0">
              <a:effectLst/>
              <a:latin typeface="+mj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C87C071-A696-3FAB-2FE4-681449D4FC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348425" y="1675679"/>
            <a:ext cx="4477523" cy="4240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3702727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 err="1"/>
              <a:t>Routing</a:t>
            </a:r>
            <a:r>
              <a:rPr lang="es-ES" sz="2400" dirty="0"/>
              <a:t> entre redes VLAN con </a:t>
            </a:r>
            <a:r>
              <a:rPr lang="es-ES" sz="2400" dirty="0" err="1"/>
              <a:t>routers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013060"/>
      </p:ext>
    </p:extLst>
  </p:cSld>
  <p:clrMapOvr>
    <a:masterClrMapping/>
  </p:clrMapOvr>
  <p:transition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Funcionamiento del </a:t>
            </a:r>
            <a:r>
              <a:rPr lang="es-ES" sz="1800" dirty="0" err="1"/>
              <a:t>routing</a:t>
            </a:r>
            <a:r>
              <a:rPr lang="es-ES" sz="1800" dirty="0"/>
              <a:t> entre </a:t>
            </a:r>
            <a:r>
              <a:rPr lang="es-ES" sz="1800" dirty="0" err="1"/>
              <a:t>VLANs</a:t>
            </a:r>
            <a:r>
              <a:rPr lang="en-US" sz="1800" dirty="0"/>
              <a:t>
</a:t>
            </a:r>
            <a:r>
              <a:rPr lang="es-ES" dirty="0">
                <a:latin typeface="Arial" charset="0"/>
              </a:rPr>
              <a:t>¿Qué es el routing entre </a:t>
            </a:r>
            <a:r>
              <a:rPr lang="es-ES" dirty="0" err="1">
                <a:latin typeface="Arial" charset="0"/>
              </a:rPr>
              <a:t>VLANs</a:t>
            </a:r>
            <a:r>
              <a:rPr lang="es-ES" dirty="0">
                <a:latin typeface="Arial" charset="0"/>
              </a:rPr>
              <a:t>?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232592"/>
            <a:ext cx="8752915" cy="1406363"/>
          </a:xfrm>
        </p:spPr>
        <p:txBody>
          <a:bodyPr>
            <a:spAutoFit/>
          </a:bodyPr>
          <a:lstStyle/>
          <a:p>
            <a:r>
              <a:rPr lang="es-ES" sz="2000" dirty="0"/>
              <a:t>Los </a:t>
            </a:r>
            <a:r>
              <a:rPr lang="es-ES" sz="2000" b="1" dirty="0"/>
              <a:t>switches de capa 2 no pueden reenviar tráfico entre </a:t>
            </a:r>
            <a:r>
              <a:rPr lang="es-ES" sz="2000" b="1" dirty="0" err="1"/>
              <a:t>VLANs</a:t>
            </a:r>
            <a:r>
              <a:rPr lang="es-ES" sz="2000" b="1" dirty="0"/>
              <a:t> </a:t>
            </a:r>
            <a:r>
              <a:rPr lang="es-ES" sz="2000" dirty="0"/>
              <a:t>sin la ayuda de un router.</a:t>
            </a:r>
          </a:p>
          <a:p>
            <a:r>
              <a:rPr lang="es-ES" sz="2000" dirty="0"/>
              <a:t>El </a:t>
            </a:r>
            <a:r>
              <a:rPr lang="es-ES" sz="2000" b="1" dirty="0"/>
              <a:t>routing entre </a:t>
            </a:r>
            <a:r>
              <a:rPr lang="es-ES" sz="2000" b="1" dirty="0" err="1"/>
              <a:t>VLANs</a:t>
            </a:r>
            <a:r>
              <a:rPr lang="es-ES" sz="2000" dirty="0"/>
              <a:t> es un proceso para </a:t>
            </a:r>
            <a:r>
              <a:rPr lang="es-ES" sz="2000" b="1" dirty="0"/>
              <a:t>reenviar tráfico de red</a:t>
            </a:r>
            <a:r>
              <a:rPr lang="es-ES" sz="2000" dirty="0"/>
              <a:t> de una </a:t>
            </a:r>
            <a:r>
              <a:rPr lang="es-ES" sz="2000" b="1" dirty="0"/>
              <a:t>VLAN</a:t>
            </a:r>
            <a:r>
              <a:rPr lang="es-ES" sz="2000" dirty="0"/>
              <a:t> a </a:t>
            </a:r>
            <a:r>
              <a:rPr lang="es-ES" sz="2000" b="1" dirty="0"/>
              <a:t>otra</a:t>
            </a:r>
            <a:r>
              <a:rPr lang="es-ES" sz="2000" dirty="0"/>
              <a:t> </a:t>
            </a:r>
            <a:r>
              <a:rPr lang="es-ES" sz="2000" u="sng" dirty="0"/>
              <a:t>mediante un </a:t>
            </a:r>
            <a:r>
              <a:rPr lang="es-ES" sz="2000" u="sng" dirty="0" err="1"/>
              <a:t>router</a:t>
            </a:r>
            <a:r>
              <a:rPr lang="es-ES" sz="2000" dirty="0"/>
              <a:t>.</a:t>
            </a:r>
            <a:endParaRPr lang="es-ES" sz="2000" b="1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77367" y="2847975"/>
            <a:ext cx="518926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958385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30657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Segmentación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con router-on-a-stick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5788" y="3659502"/>
            <a:ext cx="2519481" cy="1924967"/>
          </a:xfrm>
        </p:spPr>
        <p:txBody>
          <a:bodyPr wrap="square">
            <a:spAutoFit/>
          </a:bodyPr>
          <a:lstStyle/>
          <a:p>
            <a:r>
              <a:rPr lang="es-ES" sz="1800" dirty="0"/>
              <a:t>Los </a:t>
            </a:r>
            <a:r>
              <a:rPr lang="es-ES" sz="1800" b="1" dirty="0"/>
              <a:t>miembros de las VLAN</a:t>
            </a:r>
            <a:r>
              <a:rPr lang="es-ES" sz="1800" dirty="0"/>
              <a:t> (hosts) se configuran para utilizar la </a:t>
            </a:r>
            <a:r>
              <a:rPr lang="es-ES" sz="1800" b="1" dirty="0"/>
              <a:t>dirección de subinterfaz</a:t>
            </a:r>
            <a:r>
              <a:rPr lang="es-ES" sz="1800" dirty="0"/>
              <a:t> como </a:t>
            </a:r>
            <a:r>
              <a:rPr lang="es-ES" sz="1800" b="1" dirty="0"/>
              <a:t>default </a:t>
            </a:r>
            <a:r>
              <a:rPr lang="es-ES" sz="1800" b="1" dirty="0" err="1"/>
              <a:t>gateway</a:t>
            </a:r>
            <a:r>
              <a:rPr lang="es-ES" sz="1800" dirty="0"/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F90873-5935-495E-B09D-7C5560CD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044" y="3402786"/>
            <a:ext cx="6173968" cy="328144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1DE12C1-9BBB-4892-B394-8CB2C2E22B23}"/>
              </a:ext>
            </a:extLst>
          </p:cNvPr>
          <p:cNvSpPr txBox="1">
            <a:spLocks/>
          </p:cNvSpPr>
          <p:nvPr/>
        </p:nvSpPr>
        <p:spPr bwMode="auto">
          <a:xfrm>
            <a:off x="165788" y="1235726"/>
            <a:ext cx="8752915" cy="234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1800" kern="0" dirty="0"/>
              <a:t>El concepto de </a:t>
            </a:r>
            <a:r>
              <a:rPr lang="es-ES" sz="1800" b="1" kern="0" dirty="0" err="1"/>
              <a:t>router</a:t>
            </a:r>
            <a:r>
              <a:rPr lang="es-ES" sz="1800" b="1" kern="0" dirty="0"/>
              <a:t>-</a:t>
            </a:r>
            <a:r>
              <a:rPr lang="es-ES" sz="1800" b="1" kern="0" dirty="0" err="1"/>
              <a:t>on</a:t>
            </a:r>
            <a:r>
              <a:rPr lang="es-ES" sz="1800" b="1" kern="0" dirty="0"/>
              <a:t>-a-</a:t>
            </a:r>
            <a:r>
              <a:rPr lang="es-ES" sz="1800" b="1" kern="0" dirty="0" err="1"/>
              <a:t>stick</a:t>
            </a:r>
            <a:r>
              <a:rPr lang="es-ES" sz="1800" kern="0" dirty="0"/>
              <a:t> utiliza </a:t>
            </a:r>
            <a:r>
              <a:rPr lang="es-ES" sz="1800" b="1" kern="0" dirty="0"/>
              <a:t>solo una</a:t>
            </a:r>
            <a:r>
              <a:rPr lang="es-ES" sz="1800" kern="0" dirty="0"/>
              <a:t> de las </a:t>
            </a:r>
            <a:r>
              <a:rPr lang="es-ES" sz="1800" b="1" kern="0" dirty="0"/>
              <a:t>interfaces físicas del </a:t>
            </a:r>
            <a:r>
              <a:rPr lang="es-ES" sz="1800" b="1" kern="0" dirty="0" err="1"/>
              <a:t>router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Una de las interfaces físicas del </a:t>
            </a:r>
            <a:r>
              <a:rPr lang="es-ES" sz="1800" kern="0" dirty="0" err="1"/>
              <a:t>router</a:t>
            </a:r>
            <a:r>
              <a:rPr lang="es-ES" sz="1800" kern="0" dirty="0"/>
              <a:t> (ejemplo: g0/0) se </a:t>
            </a:r>
            <a:r>
              <a:rPr lang="es-ES" sz="1800" b="1" kern="0" dirty="0"/>
              <a:t>configura como un puerto troncal </a:t>
            </a:r>
            <a:r>
              <a:rPr lang="es-ES" sz="1800" kern="0" dirty="0"/>
              <a:t>para que pueda comprender las etiquetas de las </a:t>
            </a:r>
            <a:r>
              <a:rPr lang="es-ES" sz="1800" kern="0" dirty="0" err="1"/>
              <a:t>VLANs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Se crean </a:t>
            </a:r>
            <a:r>
              <a:rPr lang="es-ES" sz="1800" b="1" kern="0" dirty="0"/>
              <a:t>subinterfaces</a:t>
            </a:r>
            <a:r>
              <a:rPr lang="es-ES" sz="1800" kern="0" dirty="0"/>
              <a:t> </a:t>
            </a:r>
            <a:r>
              <a:rPr lang="es-ES" sz="1800" b="1" kern="0" dirty="0"/>
              <a:t>lógicas</a:t>
            </a:r>
            <a:r>
              <a:rPr lang="es-ES" sz="1800" kern="0" dirty="0"/>
              <a:t>, </a:t>
            </a:r>
            <a:r>
              <a:rPr lang="es-ES" sz="1800" b="1" kern="0" dirty="0"/>
              <a:t>una por cada VLAN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Cada </a:t>
            </a:r>
            <a:r>
              <a:rPr lang="es-ES" sz="1800" b="1" kern="0" dirty="0"/>
              <a:t>subinterfaz</a:t>
            </a:r>
            <a:r>
              <a:rPr lang="es-ES" sz="1800" kern="0" dirty="0"/>
              <a:t> se </a:t>
            </a:r>
            <a:r>
              <a:rPr lang="es-ES" sz="1800" b="1" kern="0" dirty="0"/>
              <a:t>configura</a:t>
            </a:r>
            <a:r>
              <a:rPr lang="es-ES" sz="1800" kern="0" dirty="0"/>
              <a:t> con una </a:t>
            </a:r>
            <a:r>
              <a:rPr lang="es-ES" sz="1800" b="1" kern="0" dirty="0"/>
              <a:t>dirección IP proveniente de la VLAN</a:t>
            </a:r>
            <a:r>
              <a:rPr lang="es-ES" sz="1800" kern="0" dirty="0"/>
              <a:t> que representa.</a:t>
            </a:r>
          </a:p>
        </p:txBody>
      </p:sp>
    </p:spTree>
    <p:extLst>
      <p:ext uri="{BB962C8B-B14F-4D97-AF65-F5344CB8AC3E}">
        <p14:creationId xmlns:p14="http://schemas.microsoft.com/office/powerpoint/2010/main" val="802054690"/>
      </p:ext>
    </p:extLst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Switch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51455" y="1684712"/>
            <a:ext cx="6177807" cy="4721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411865"/>
      </p:ext>
    </p:extLst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Router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2255" y="1583112"/>
            <a:ext cx="4973145" cy="38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385C78B-1C74-499A-8B92-6524B130B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370" y="2815704"/>
            <a:ext cx="4143375" cy="3886200"/>
          </a:xfrm>
          <a:prstGeom prst="rect">
            <a:avLst/>
          </a:prstGeom>
          <a:effectLst>
            <a:softEdge rad="31750"/>
          </a:effectLst>
          <a:scene3d>
            <a:camera prst="orthographicFront"/>
            <a:lightRig rig="threePt" dir="t"/>
          </a:scene3d>
          <a:sp3d contourW="12700">
            <a:contourClr>
              <a:srgbClr val="FF0000"/>
            </a:contourClr>
          </a:sp3d>
        </p:spPr>
      </p:pic>
    </p:spTree>
    <p:extLst>
      <p:ext uri="{BB962C8B-B14F-4D97-AF65-F5344CB8AC3E}">
        <p14:creationId xmlns:p14="http://schemas.microsoft.com/office/powerpoint/2010/main" val="71133646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0E7250C-74CC-5938-9656-C4BF33E10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60931"/>
            <a:ext cx="8360229" cy="1095183"/>
          </a:xfrm>
        </p:spPr>
        <p:txBody>
          <a:bodyPr/>
          <a:lstStyle/>
          <a:p>
            <a:pPr marL="0" indent="0" algn="just" rtl="0">
              <a:buNone/>
            </a:pPr>
            <a:r>
              <a:rPr lang="es-419" sz="1800" dirty="0">
                <a:solidFill>
                  <a:srgbClr val="000000"/>
                </a:solidFill>
              </a:rPr>
              <a:t>Para permitir que los dispositivos se hagan ping entre sí, los switches deben configurarse con VLAN y </a:t>
            </a:r>
            <a:r>
              <a:rPr lang="es-419" sz="1800" dirty="0" err="1">
                <a:solidFill>
                  <a:srgbClr val="000000"/>
                </a:solidFill>
              </a:rPr>
              <a:t>trunking</a:t>
            </a:r>
            <a:r>
              <a:rPr lang="es-419" sz="1800" dirty="0">
                <a:solidFill>
                  <a:srgbClr val="000000"/>
                </a:solidFill>
              </a:rPr>
              <a:t>, y el enrutador debe configurarse para el enrutamiento entre VLAN.</a:t>
            </a:r>
            <a:endParaRPr lang="en-US" sz="1400" dirty="0">
              <a:solidFill>
                <a:srgbClr val="000000"/>
              </a:solidFill>
            </a:endParaRPr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5CCCBA6A-163D-2B8A-DA2C-0EA34D985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3294371"/>
              </p:ext>
            </p:extLst>
          </p:nvPr>
        </p:nvGraphicFramePr>
        <p:xfrm>
          <a:off x="5193871" y="3705993"/>
          <a:ext cx="3166358" cy="1591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0919">
                  <a:extLst>
                    <a:ext uri="{9D8B030D-6E8A-4147-A177-3AD203B41FA5}">
                      <a16:colId xmlns:a16="http://schemas.microsoft.com/office/drawing/2014/main" val="2537369461"/>
                    </a:ext>
                  </a:extLst>
                </a:gridCol>
                <a:gridCol w="569671">
                  <a:extLst>
                    <a:ext uri="{9D8B030D-6E8A-4147-A177-3AD203B41FA5}">
                      <a16:colId xmlns:a16="http://schemas.microsoft.com/office/drawing/2014/main" val="26083547"/>
                    </a:ext>
                  </a:extLst>
                </a:gridCol>
                <a:gridCol w="1385768">
                  <a:extLst>
                    <a:ext uri="{9D8B030D-6E8A-4147-A177-3AD203B41FA5}">
                      <a16:colId xmlns:a16="http://schemas.microsoft.com/office/drawing/2014/main" val="225096973"/>
                    </a:ext>
                  </a:extLst>
                </a:gridCol>
              </a:tblGrid>
              <a:tr h="397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1" dirty="0">
                          <a:effectLst/>
                        </a:rPr>
                        <a:t>Subinterfaz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1">
                          <a:effectLst/>
                        </a:rPr>
                        <a:t>VLAN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1" dirty="0">
                          <a:effectLst/>
                        </a:rPr>
                        <a:t>Dirección IP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852578632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 dirty="0">
                          <a:effectLst/>
                        </a:rPr>
                        <a:t>G0/0/1.10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 dirty="0">
                          <a:effectLst/>
                        </a:rPr>
                        <a:t>10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 dirty="0">
                          <a:effectLst/>
                        </a:rPr>
                        <a:t>192.168.10.1/24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387607961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>
                          <a:effectLst/>
                        </a:rPr>
                        <a:t>G0/0/1.20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>
                          <a:effectLst/>
                        </a:rPr>
                        <a:t>20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 dirty="0">
                          <a:effectLst/>
                        </a:rPr>
                        <a:t>192.168.20.1/24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807812519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>
                          <a:effectLst/>
                        </a:rPr>
                        <a:t>G0/0/1.30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>
                          <a:effectLst/>
                        </a:rPr>
                        <a:t>99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s-419" sz="1200" b="0" dirty="0">
                          <a:effectLst/>
                        </a:rPr>
                        <a:t>192.168.99.1/24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761456729"/>
                  </a:ext>
                </a:extLst>
              </a:tr>
            </a:tbl>
          </a:graphicData>
        </a:graphic>
      </p:graphicFrame>
      <p:pic>
        <p:nvPicPr>
          <p:cNvPr id="3" name="Picture 7">
            <a:extLst>
              <a:ext uri="{FF2B5EF4-FFF2-40B4-BE49-F238E27FC236}">
                <a16:creationId xmlns:a16="http://schemas.microsoft.com/office/drawing/2014/main" id="{8C1FE10F-7BA1-4B7C-3351-F0B43606E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558004"/>
            <a:ext cx="4190999" cy="358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736"/>
      </p:ext>
    </p:extLst>
  </p:cSld>
  <p:clrMapOvr>
    <a:masterClrMapping/>
  </p:clrMapOvr>
  <p:transition spd="med"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9B2EF-EE52-85C5-3F82-2B9A34F94836}"/>
              </a:ext>
            </a:extLst>
          </p:cNvPr>
          <p:cNvSpPr txBox="1">
            <a:spLocks/>
          </p:cNvSpPr>
          <p:nvPr/>
        </p:nvSpPr>
        <p:spPr bwMode="auto">
          <a:xfrm>
            <a:off x="174626" y="1377485"/>
            <a:ext cx="5025335" cy="2051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419" sz="1800" kern="0" dirty="0">
                <a:solidFill>
                  <a:srgbClr val="000000"/>
                </a:solidFill>
              </a:rPr>
              <a:t>Pasos para configurar </a:t>
            </a:r>
            <a:r>
              <a:rPr lang="es-419" sz="1800" b="1" kern="0" dirty="0">
                <a:solidFill>
                  <a:srgbClr val="000000"/>
                </a:solidFill>
              </a:rPr>
              <a:t>S2</a:t>
            </a:r>
            <a:r>
              <a:rPr lang="es-419" sz="1800" kern="0" dirty="0">
                <a:solidFill>
                  <a:srgbClr val="000000"/>
                </a:solidFill>
              </a:rPr>
              <a:t> con VLAN y </a:t>
            </a:r>
            <a:r>
              <a:rPr lang="es-419" sz="1800" kern="0" dirty="0" err="1">
                <a:solidFill>
                  <a:srgbClr val="000000"/>
                </a:solidFill>
              </a:rPr>
              <a:t>trunking</a:t>
            </a:r>
            <a:r>
              <a:rPr lang="es-419" sz="1800" kern="0" dirty="0">
                <a:solidFill>
                  <a:srgbClr val="000000"/>
                </a:solidFill>
              </a:rPr>
              <a:t>: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1</a:t>
            </a:r>
            <a:r>
              <a:rPr lang="es-419" sz="1800" kern="0" dirty="0">
                <a:solidFill>
                  <a:srgbClr val="000000"/>
                </a:solidFill>
              </a:rPr>
              <a:t>. Crear y nombrar las </a:t>
            </a:r>
            <a:r>
              <a:rPr lang="es-419" sz="1800" kern="0" dirty="0" err="1">
                <a:solidFill>
                  <a:srgbClr val="000000"/>
                </a:solidFill>
              </a:rPr>
              <a:t>VLANs</a:t>
            </a:r>
            <a:r>
              <a:rPr lang="es-419" sz="180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2</a:t>
            </a:r>
            <a:r>
              <a:rPr lang="es-419" sz="1800" kern="0" dirty="0">
                <a:solidFill>
                  <a:srgbClr val="000000"/>
                </a:solidFill>
              </a:rPr>
              <a:t>. Crear la interfaz de administración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3</a:t>
            </a:r>
            <a:r>
              <a:rPr lang="es-419" sz="1800" kern="0" dirty="0">
                <a:solidFill>
                  <a:srgbClr val="000000"/>
                </a:solidFill>
              </a:rPr>
              <a:t>. Configurar puertos de acceso.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4</a:t>
            </a:r>
            <a:r>
              <a:rPr lang="es-419" sz="1800" kern="0" dirty="0">
                <a:solidFill>
                  <a:srgbClr val="000000"/>
                </a:solidFill>
              </a:rPr>
              <a:t>. Configurar puertos de enlace troncal.</a:t>
            </a:r>
          </a:p>
          <a:p>
            <a:pPr marL="0" indent="0"/>
            <a:endParaRPr lang="en-US" sz="1400" kern="0" dirty="0">
              <a:solidFill>
                <a:srgbClr val="000000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C69AC16-BB3D-0739-28D0-432D3702F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961" y="1299673"/>
            <a:ext cx="3717274" cy="4496441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28344D6-E76F-7034-7665-0669043BB6D5}"/>
              </a:ext>
            </a:extLst>
          </p:cNvPr>
          <p:cNvGrpSpPr/>
          <p:nvPr/>
        </p:nvGrpSpPr>
        <p:grpSpPr>
          <a:xfrm>
            <a:off x="854726" y="3429000"/>
            <a:ext cx="3717274" cy="3179248"/>
            <a:chOff x="854726" y="3429000"/>
            <a:chExt cx="3717274" cy="3179248"/>
          </a:xfrm>
        </p:grpSpPr>
        <p:pic>
          <p:nvPicPr>
            <p:cNvPr id="3" name="Picture 7">
              <a:extLst>
                <a:ext uri="{FF2B5EF4-FFF2-40B4-BE49-F238E27FC236}">
                  <a16:creationId xmlns:a16="http://schemas.microsoft.com/office/drawing/2014/main" id="{8C1FE10F-7BA1-4B7C-3351-F0B43606E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726" y="3429000"/>
              <a:ext cx="3717274" cy="3179248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B0DF1E01-D547-7CF0-9D5E-E22B490A170E}"/>
                </a:ext>
              </a:extLst>
            </p:cNvPr>
            <p:cNvSpPr txBox="1"/>
            <p:nvPr/>
          </p:nvSpPr>
          <p:spPr>
            <a:xfrm>
              <a:off x="1717809" y="3922006"/>
              <a:ext cx="518615" cy="258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200" dirty="0"/>
                <a:t>99.1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8806853"/>
      </p:ext>
    </p:extLst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9B2EF-EE52-85C5-3F82-2B9A34F94836}"/>
              </a:ext>
            </a:extLst>
          </p:cNvPr>
          <p:cNvSpPr txBox="1">
            <a:spLocks/>
          </p:cNvSpPr>
          <p:nvPr/>
        </p:nvSpPr>
        <p:spPr bwMode="auto">
          <a:xfrm>
            <a:off x="174626" y="1473030"/>
            <a:ext cx="3079600" cy="108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5</a:t>
            </a:r>
            <a:r>
              <a:rPr lang="es-419" sz="1800" kern="0" dirty="0">
                <a:solidFill>
                  <a:srgbClr val="000000"/>
                </a:solidFill>
              </a:rPr>
              <a:t>. Configurar en el </a:t>
            </a:r>
            <a:r>
              <a:rPr lang="es-419" sz="1800" kern="0" dirty="0" err="1">
                <a:solidFill>
                  <a:srgbClr val="000000"/>
                </a:solidFill>
              </a:rPr>
              <a:t>router</a:t>
            </a:r>
            <a:r>
              <a:rPr lang="es-419" sz="1800" kern="0" dirty="0">
                <a:solidFill>
                  <a:srgbClr val="000000"/>
                </a:solidFill>
              </a:rPr>
              <a:t> las </a:t>
            </a:r>
            <a:r>
              <a:rPr lang="es-419" sz="1800" kern="0" dirty="0" err="1">
                <a:solidFill>
                  <a:srgbClr val="000000"/>
                </a:solidFill>
              </a:rPr>
              <a:t>subintefaces</a:t>
            </a:r>
            <a:r>
              <a:rPr lang="es-419" sz="1800" kern="0" dirty="0">
                <a:solidFill>
                  <a:srgbClr val="000000"/>
                </a:solidFill>
              </a:rPr>
              <a:t> para cada VLAN que se pueda enrutar.</a:t>
            </a:r>
            <a:endParaRPr lang="en-US" sz="1400" kern="0" dirty="0">
              <a:solidFill>
                <a:srgbClr val="000000"/>
              </a:solidFill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84DF0F25-C333-C925-7D4A-C35880B646C3}"/>
              </a:ext>
            </a:extLst>
          </p:cNvPr>
          <p:cNvGrpSpPr/>
          <p:nvPr/>
        </p:nvGrpSpPr>
        <p:grpSpPr>
          <a:xfrm>
            <a:off x="323289" y="2757787"/>
            <a:ext cx="3079600" cy="3090985"/>
            <a:chOff x="440248" y="2852615"/>
            <a:chExt cx="3717274" cy="3179248"/>
          </a:xfrm>
        </p:grpSpPr>
        <p:pic>
          <p:nvPicPr>
            <p:cNvPr id="3" name="Picture 7">
              <a:extLst>
                <a:ext uri="{FF2B5EF4-FFF2-40B4-BE49-F238E27FC236}">
                  <a16:creationId xmlns:a16="http://schemas.microsoft.com/office/drawing/2014/main" id="{8C1FE10F-7BA1-4B7C-3351-F0B43606E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248" y="2852615"/>
              <a:ext cx="3717274" cy="3179248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B0DF1E01-D547-7CF0-9D5E-E22B490A170E}"/>
                </a:ext>
              </a:extLst>
            </p:cNvPr>
            <p:cNvSpPr txBox="1"/>
            <p:nvPr/>
          </p:nvSpPr>
          <p:spPr>
            <a:xfrm>
              <a:off x="1260608" y="3418628"/>
              <a:ext cx="637530" cy="2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200" dirty="0"/>
                <a:t>99.1</a:t>
              </a:r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97BDEECF-93C8-2A84-DB98-38E0273C6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545" y="1299673"/>
            <a:ext cx="5274166" cy="47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95323"/>
      </p:ext>
    </p:extLst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 err="1"/>
              <a:t>Routing</a:t>
            </a:r>
            <a:r>
              <a:rPr lang="es-ES" sz="2400" dirty="0"/>
              <a:t> entre redes VLAN con switches capa 3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16842"/>
      </p:ext>
    </p:extLst>
  </p:cSld>
  <p:clrMapOvr>
    <a:masterClrMapping/>
  </p:clrMapOvr>
  <p:transition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en el switch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0E7250C-74CC-5938-9656-C4BF33E10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0089" y="1935399"/>
            <a:ext cx="2690494" cy="3315870"/>
          </a:xfrm>
        </p:spPr>
        <p:txBody>
          <a:bodyPr/>
          <a:lstStyle/>
          <a:p>
            <a:pPr marL="0" indent="0" rtl="0">
              <a:buNone/>
            </a:pPr>
            <a:r>
              <a:rPr lang="es-419" sz="1800" dirty="0">
                <a:solidFill>
                  <a:srgbClr val="000000"/>
                </a:solidFill>
              </a:rPr>
              <a:t>Otro método para realizar ruteo entre </a:t>
            </a:r>
            <a:r>
              <a:rPr lang="es-419" sz="1800" dirty="0" err="1">
                <a:solidFill>
                  <a:srgbClr val="000000"/>
                </a:solidFill>
              </a:rPr>
              <a:t>VLANs</a:t>
            </a:r>
            <a:r>
              <a:rPr lang="es-419" sz="1800" dirty="0">
                <a:solidFill>
                  <a:srgbClr val="000000"/>
                </a:solidFill>
              </a:rPr>
              <a:t> es utilizar </a:t>
            </a:r>
            <a:r>
              <a:rPr lang="es-419" sz="1800" b="1" dirty="0">
                <a:solidFill>
                  <a:srgbClr val="FF0000"/>
                </a:solidFill>
              </a:rPr>
              <a:t>switches de capa 3 </a:t>
            </a:r>
            <a:r>
              <a:rPr lang="es-419" sz="1800" dirty="0">
                <a:solidFill>
                  <a:srgbClr val="000000"/>
                </a:solidFill>
              </a:rPr>
              <a:t>y las </a:t>
            </a:r>
            <a:r>
              <a:rPr lang="es-419" sz="1800" b="1" dirty="0">
                <a:solidFill>
                  <a:srgbClr val="FF0000"/>
                </a:solidFill>
              </a:rPr>
              <a:t>interfaces virtuales del switch</a:t>
            </a:r>
            <a:r>
              <a:rPr lang="es-419" sz="1800" dirty="0">
                <a:solidFill>
                  <a:srgbClr val="000000"/>
                </a:solidFill>
              </a:rPr>
              <a:t>. </a:t>
            </a:r>
          </a:p>
          <a:p>
            <a:pPr marL="0" indent="0" rtl="0">
              <a:buNone/>
            </a:pPr>
            <a:r>
              <a:rPr lang="es-419" sz="1600" b="1" dirty="0">
                <a:solidFill>
                  <a:srgbClr val="000000"/>
                </a:solidFill>
              </a:rPr>
              <a:t>Nota</a:t>
            </a:r>
            <a:r>
              <a:rPr lang="es-419" sz="1600" dirty="0">
                <a:solidFill>
                  <a:srgbClr val="000000"/>
                </a:solidFill>
              </a:rPr>
              <a:t>: Un switch de capa 3 también se le denomina </a:t>
            </a:r>
            <a:r>
              <a:rPr lang="es-419" sz="1600" b="1" dirty="0">
                <a:solidFill>
                  <a:srgbClr val="000000"/>
                </a:solidFill>
              </a:rPr>
              <a:t>switch multicapa </a:t>
            </a:r>
            <a:r>
              <a:rPr lang="es-419" sz="1600" dirty="0">
                <a:solidFill>
                  <a:srgbClr val="000000"/>
                </a:solidFill>
              </a:rPr>
              <a:t>ya que funciona en la capa 2 y la capa 3. </a:t>
            </a: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9467E7-B338-C59B-51C2-9A109D6DB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283" y="2242416"/>
            <a:ext cx="4917340" cy="292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986309"/>
      </p:ext>
    </p:extLst>
  </p:cSld>
  <p:clrMapOvr>
    <a:masterClrMapping/>
  </p:clrMapOvr>
  <p:transition spd="med">
    <p:wipe dir="r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en el switch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9467E7-B338-C59B-51C2-9A109D6DB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123" y="3300003"/>
            <a:ext cx="4917340" cy="2926634"/>
          </a:xfrm>
          <a:prstGeom prst="rect">
            <a:avLst/>
          </a:prstGeom>
        </p:spPr>
      </p:pic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61E1A8CE-86EB-0D05-5F9B-8EAAC0C786DC}"/>
              </a:ext>
            </a:extLst>
          </p:cNvPr>
          <p:cNvSpPr txBox="1">
            <a:spLocks/>
          </p:cNvSpPr>
          <p:nvPr/>
        </p:nvSpPr>
        <p:spPr bwMode="auto">
          <a:xfrm>
            <a:off x="290684" y="1376272"/>
            <a:ext cx="8426596" cy="1628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s-419" sz="1500" kern="0" dirty="0">
                <a:solidFill>
                  <a:srgbClr val="000000"/>
                </a:solidFill>
              </a:rPr>
              <a:t>El </a:t>
            </a:r>
            <a:r>
              <a:rPr lang="es-419" sz="1500" kern="0" dirty="0" err="1">
                <a:solidFill>
                  <a:srgbClr val="000000"/>
                </a:solidFill>
              </a:rPr>
              <a:t>routing</a:t>
            </a:r>
            <a:r>
              <a:rPr lang="es-419" sz="1500" kern="0" dirty="0">
                <a:solidFill>
                  <a:srgbClr val="000000"/>
                </a:solidFill>
              </a:rPr>
              <a:t> entre </a:t>
            </a:r>
            <a:r>
              <a:rPr lang="es-419" sz="1500" kern="0" dirty="0" err="1">
                <a:solidFill>
                  <a:srgbClr val="000000"/>
                </a:solidFill>
              </a:rPr>
              <a:t>VLANs</a:t>
            </a:r>
            <a:r>
              <a:rPr lang="es-419" sz="1500" kern="0" dirty="0">
                <a:solidFill>
                  <a:srgbClr val="000000"/>
                </a:solidFill>
              </a:rPr>
              <a:t> mediante el método </a:t>
            </a:r>
            <a:r>
              <a:rPr lang="es-419" sz="1500" b="1" kern="0" dirty="0" err="1">
                <a:solidFill>
                  <a:srgbClr val="000000"/>
                </a:solidFill>
              </a:rPr>
              <a:t>router</a:t>
            </a:r>
            <a:r>
              <a:rPr lang="es-419" sz="1500" b="1" kern="0" dirty="0">
                <a:solidFill>
                  <a:srgbClr val="000000"/>
                </a:solidFill>
              </a:rPr>
              <a:t>-</a:t>
            </a:r>
            <a:r>
              <a:rPr lang="es-419" sz="1500" b="1" kern="0" dirty="0" err="1">
                <a:solidFill>
                  <a:srgbClr val="000000"/>
                </a:solidFill>
              </a:rPr>
              <a:t>on</a:t>
            </a:r>
            <a:r>
              <a:rPr lang="es-419" sz="1500" b="1" kern="0" dirty="0">
                <a:solidFill>
                  <a:srgbClr val="000000"/>
                </a:solidFill>
              </a:rPr>
              <a:t>-a-</a:t>
            </a:r>
            <a:r>
              <a:rPr lang="es-419" sz="1500" b="1" kern="0" dirty="0" err="1">
                <a:solidFill>
                  <a:srgbClr val="000000"/>
                </a:solidFill>
              </a:rPr>
              <a:t>stick</a:t>
            </a:r>
            <a:r>
              <a:rPr lang="es-419" sz="1500" kern="0" dirty="0">
                <a:solidFill>
                  <a:srgbClr val="000000"/>
                </a:solidFill>
              </a:rPr>
              <a:t> es fácil de implementar para una organización pequeña y mediana. Sin embargo, una gran empresa requiere un método más rápido y mucho más escalable para proporcionar ruteo entre </a:t>
            </a:r>
            <a:r>
              <a:rPr lang="es-419" sz="1500" kern="0" dirty="0" err="1">
                <a:solidFill>
                  <a:srgbClr val="000000"/>
                </a:solidFill>
              </a:rPr>
              <a:t>VLANs</a:t>
            </a:r>
            <a:r>
              <a:rPr lang="es-419" sz="1500" kern="0" dirty="0">
                <a:solidFill>
                  <a:srgbClr val="000000"/>
                </a:solidFill>
              </a:rPr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s-419" sz="1500" kern="0" dirty="0">
                <a:solidFill>
                  <a:srgbClr val="000000"/>
                </a:solidFill>
              </a:rPr>
              <a:t>Las LAN de campus empresariales utilizan </a:t>
            </a:r>
            <a:r>
              <a:rPr lang="es-419" sz="1500" b="1" kern="0" dirty="0">
                <a:solidFill>
                  <a:srgbClr val="000000"/>
                </a:solidFill>
              </a:rPr>
              <a:t>switches de capa 3 </a:t>
            </a:r>
            <a:r>
              <a:rPr lang="es-419" sz="1500" kern="0" dirty="0">
                <a:solidFill>
                  <a:srgbClr val="000000"/>
                </a:solidFill>
              </a:rPr>
              <a:t>para proporcionar enrutamiento entre VLAN. Los </a:t>
            </a:r>
            <a:r>
              <a:rPr lang="es-419" sz="1500" b="1" kern="0" dirty="0">
                <a:solidFill>
                  <a:srgbClr val="000000"/>
                </a:solidFill>
              </a:rPr>
              <a:t>switches de capa 3 </a:t>
            </a:r>
            <a:r>
              <a:rPr lang="es-419" sz="1500" kern="0" dirty="0">
                <a:solidFill>
                  <a:srgbClr val="000000"/>
                </a:solidFill>
              </a:rPr>
              <a:t>utilizan </a:t>
            </a:r>
            <a:r>
              <a:rPr lang="es-419" sz="1500" kern="0" dirty="0" err="1">
                <a:solidFill>
                  <a:srgbClr val="000000"/>
                </a:solidFill>
              </a:rPr>
              <a:t>switching</a:t>
            </a:r>
            <a:r>
              <a:rPr lang="es-419" sz="1500" kern="0" dirty="0">
                <a:solidFill>
                  <a:srgbClr val="000000"/>
                </a:solidFill>
              </a:rPr>
              <a:t> basado en hardware para lograr velocidades de procesamiento de paquetes más altas que los </a:t>
            </a:r>
            <a:r>
              <a:rPr lang="es-419" sz="1500" kern="0" dirty="0" err="1">
                <a:solidFill>
                  <a:srgbClr val="000000"/>
                </a:solidFill>
              </a:rPr>
              <a:t>routers</a:t>
            </a:r>
            <a:r>
              <a:rPr lang="es-419" sz="1500" kern="0" dirty="0">
                <a:solidFill>
                  <a:srgbClr val="000000"/>
                </a:solidFill>
              </a:rPr>
              <a:t>. </a:t>
            </a:r>
            <a:endParaRPr lang="en-US" sz="1400" kern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70145"/>
      </p:ext>
    </p:extLst>
  </p:cSld>
  <p:clrMapOvr>
    <a:masterClrMapping/>
  </p:clrMapOvr>
  <p:transition spd="med">
    <p:wipe dir="r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mediante switches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227152D4-B791-FBEC-8F0D-C7BF994B60D2}"/>
              </a:ext>
            </a:extLst>
          </p:cNvPr>
          <p:cNvSpPr/>
          <p:nvPr/>
        </p:nvSpPr>
        <p:spPr>
          <a:xfrm>
            <a:off x="294369" y="1894984"/>
            <a:ext cx="3253629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En la figura, el switch de capa 3, </a:t>
            </a:r>
            <a:r>
              <a:rPr lang="es-419" sz="1800" b="1" dirty="0">
                <a:solidFill>
                  <a:srgbClr val="FF0000"/>
                </a:solidFill>
                <a:latin typeface="+mn-lt"/>
              </a:rPr>
              <a:t>D1</a:t>
            </a:r>
            <a:r>
              <a:rPr lang="es-419" sz="1800" dirty="0">
                <a:solidFill>
                  <a:srgbClr val="000000"/>
                </a:solidFill>
                <a:latin typeface="+mn-lt"/>
              </a:rPr>
              <a:t>, está conectado a dos hosts en diferentes VLAN.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PC1 está en VLAN 10 y PC2 está en VLAN 20.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El switch de capa 3 proporcionará servicios de ruteo entre </a:t>
            </a:r>
            <a:r>
              <a:rPr lang="es-419" sz="1800" dirty="0" err="1">
                <a:solidFill>
                  <a:srgbClr val="000000"/>
                </a:solidFill>
                <a:latin typeface="+mn-lt"/>
              </a:rPr>
              <a:t>VLANs</a:t>
            </a:r>
            <a:r>
              <a:rPr lang="es-419" sz="1800" dirty="0">
                <a:solidFill>
                  <a:srgbClr val="000000"/>
                </a:solidFill>
                <a:latin typeface="+mn-lt"/>
              </a:rPr>
              <a:t> a los dos hosts.</a:t>
            </a: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5C2AD6E-2EFF-232B-DAD5-90AE170E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47998" y="1700666"/>
            <a:ext cx="4775718" cy="368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pic>
    </p:spTree>
    <p:extLst>
      <p:ext uri="{BB962C8B-B14F-4D97-AF65-F5344CB8AC3E}">
        <p14:creationId xmlns:p14="http://schemas.microsoft.com/office/powerpoint/2010/main" val="2570991339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Características de las </a:t>
            </a:r>
            <a:r>
              <a:rPr lang="es-ES" dirty="0" err="1">
                <a:latin typeface="Arial" charset="0"/>
              </a:rPr>
              <a:t>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798787" y="1484947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B8A3717-9631-7614-A21F-A30A45FFE4AD}"/>
              </a:ext>
            </a:extLst>
          </p:cNvPr>
          <p:cNvSpPr txBox="1"/>
          <p:nvPr/>
        </p:nvSpPr>
        <p:spPr>
          <a:xfrm>
            <a:off x="185920" y="1712280"/>
            <a:ext cx="2905623" cy="3729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Las </a:t>
            </a:r>
            <a:r>
              <a:rPr lang="es-ES" sz="1800" dirty="0" err="1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VLANs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nos permiten </a:t>
            </a:r>
            <a:r>
              <a:rPr lang="es-ES" sz="1800" b="1" dirty="0">
                <a:solidFill>
                  <a:srgbClr val="00B0F0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segmentar el tráfico cuando tenemos la necesidad de dividir de forma lógica distintos segmentos</a:t>
            </a: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Cada VLAN corresponde a un dominio de broadcast, es decir, a una misma subred. </a:t>
            </a:r>
          </a:p>
        </p:txBody>
      </p:sp>
    </p:spTree>
    <p:extLst>
      <p:ext uri="{BB962C8B-B14F-4D97-AF65-F5344CB8AC3E}">
        <p14:creationId xmlns:p14="http://schemas.microsoft.com/office/powerpoint/2010/main" val="965961236"/>
      </p:ext>
    </p:extLst>
  </p:cSld>
  <p:clrMapOvr>
    <a:masterClrMapping/>
  </p:clrMapOvr>
  <p:transition spd="med">
    <p:wipe dir="r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mediante switches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5C2AD6E-2EFF-232B-DAD5-90AE170E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107756" y="2989154"/>
            <a:ext cx="4289715" cy="3313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414FB045-60AC-9791-10AD-DD3D24F94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951" y="1587726"/>
            <a:ext cx="8625792" cy="4214359"/>
          </a:xfrm>
        </p:spPr>
        <p:txBody>
          <a:bodyPr/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419" sz="1400" dirty="0">
                <a:solidFill>
                  <a:srgbClr val="000000"/>
                </a:solidFill>
              </a:rPr>
              <a:t>Pasos para configurar el switch multicapa </a:t>
            </a:r>
            <a:r>
              <a:rPr lang="es-419" sz="1400" b="1" dirty="0">
                <a:solidFill>
                  <a:srgbClr val="FF0000"/>
                </a:solidFill>
              </a:rPr>
              <a:t>D1</a:t>
            </a:r>
            <a:r>
              <a:rPr lang="es-419" sz="1400" dirty="0">
                <a:solidFill>
                  <a:srgbClr val="000000"/>
                </a:solidFill>
              </a:rPr>
              <a:t> con VLAN y </a:t>
            </a:r>
            <a:r>
              <a:rPr lang="es-419" sz="1400" dirty="0" err="1">
                <a:solidFill>
                  <a:srgbClr val="000000"/>
                </a:solidFill>
              </a:rPr>
              <a:t>trunking</a:t>
            </a:r>
            <a:r>
              <a:rPr lang="es-419" sz="1400" dirty="0">
                <a:solidFill>
                  <a:srgbClr val="000000"/>
                </a:solidFill>
              </a:rPr>
              <a:t>: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1</a:t>
            </a:r>
            <a:r>
              <a:rPr lang="es-419" sz="1400" dirty="0">
                <a:solidFill>
                  <a:srgbClr val="000000"/>
                </a:solidFill>
              </a:rPr>
              <a:t>. Cree las VLAN. En el ejemplo, se utilizan VLAN 10 y 20. 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2</a:t>
            </a:r>
            <a:r>
              <a:rPr lang="es-419" sz="1400" dirty="0">
                <a:solidFill>
                  <a:srgbClr val="000000"/>
                </a:solidFill>
              </a:rPr>
              <a:t>. Cree las interfaces VLAN SVI. La dirección IP configurada servirá como puerta de enlace predeterminada para los hosts de la VLAN respectiva. </a:t>
            </a: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726FEA8-65DC-7CAE-D30E-848798A9C7B4}"/>
              </a:ext>
            </a:extLst>
          </p:cNvPr>
          <p:cNvSpPr txBox="1"/>
          <p:nvPr/>
        </p:nvSpPr>
        <p:spPr>
          <a:xfrm>
            <a:off x="6760213" y="4646105"/>
            <a:ext cx="2016888" cy="14496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1400" b="1" dirty="0">
                <a:solidFill>
                  <a:srgbClr val="000000"/>
                </a:solidFill>
              </a:rPr>
              <a:t>El enrutamiento entre </a:t>
            </a:r>
            <a:r>
              <a:rPr lang="es-419" sz="1400" b="1" dirty="0" err="1">
                <a:solidFill>
                  <a:srgbClr val="000000"/>
                </a:solidFill>
              </a:rPr>
              <a:t>VLANs</a:t>
            </a:r>
            <a:r>
              <a:rPr lang="es-419" sz="1400" b="1" dirty="0">
                <a:solidFill>
                  <a:srgbClr val="000000"/>
                </a:solidFill>
              </a:rPr>
              <a:t> mediante un switch de capa 3 es más sencillo de configurar </a:t>
            </a:r>
            <a:r>
              <a:rPr lang="es-419" sz="1400" dirty="0">
                <a:solidFill>
                  <a:srgbClr val="000000"/>
                </a:solidFill>
              </a:rPr>
              <a:t>que el método </a:t>
            </a:r>
            <a:r>
              <a:rPr lang="es-419" sz="1400" dirty="0" err="1">
                <a:solidFill>
                  <a:srgbClr val="000000"/>
                </a:solidFill>
              </a:rPr>
              <a:t>router</a:t>
            </a:r>
            <a:r>
              <a:rPr lang="es-419" sz="1400" dirty="0">
                <a:solidFill>
                  <a:srgbClr val="000000"/>
                </a:solidFill>
              </a:rPr>
              <a:t>-</a:t>
            </a:r>
            <a:r>
              <a:rPr lang="es-419" sz="1400" dirty="0" err="1">
                <a:solidFill>
                  <a:srgbClr val="000000"/>
                </a:solidFill>
              </a:rPr>
              <a:t>on</a:t>
            </a:r>
            <a:r>
              <a:rPr lang="es-419" sz="1400" dirty="0">
                <a:solidFill>
                  <a:srgbClr val="000000"/>
                </a:solidFill>
              </a:rPr>
              <a:t>-a-</a:t>
            </a:r>
            <a:r>
              <a:rPr lang="es-419" sz="1400" dirty="0" err="1">
                <a:solidFill>
                  <a:srgbClr val="000000"/>
                </a:solidFill>
              </a:rPr>
              <a:t>stick</a:t>
            </a:r>
            <a:r>
              <a:rPr lang="es-419" sz="1400" dirty="0">
                <a:solidFill>
                  <a:srgbClr val="000000"/>
                </a:solidFill>
              </a:rPr>
              <a:t>. </a:t>
            </a:r>
            <a:endParaRPr lang="es-MX" sz="1400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20008F7F-5DB7-DCBF-C839-A922C4D45773}"/>
              </a:ext>
            </a:extLst>
          </p:cNvPr>
          <p:cNvSpPr txBox="1"/>
          <p:nvPr/>
        </p:nvSpPr>
        <p:spPr>
          <a:xfrm>
            <a:off x="459708" y="3262218"/>
            <a:ext cx="3296095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s-MX" sz="1400" dirty="0" err="1"/>
              <a:t>int</a:t>
            </a:r>
            <a:r>
              <a:rPr lang="es-MX" sz="1400" dirty="0"/>
              <a:t> </a:t>
            </a:r>
            <a:r>
              <a:rPr lang="es-MX" sz="1400" b="1" dirty="0" err="1"/>
              <a:t>vlan</a:t>
            </a:r>
            <a:r>
              <a:rPr lang="es-MX" sz="1400" b="1" dirty="0"/>
              <a:t> 10</a:t>
            </a:r>
          </a:p>
          <a:p>
            <a:pPr algn="l"/>
            <a:r>
              <a:rPr lang="es-MX" sz="1400" dirty="0" err="1"/>
              <a:t>ip</a:t>
            </a:r>
            <a:r>
              <a:rPr lang="es-MX" sz="1400" dirty="0"/>
              <a:t> </a:t>
            </a:r>
            <a:r>
              <a:rPr lang="es-MX" sz="1400" dirty="0" err="1"/>
              <a:t>address</a:t>
            </a:r>
            <a:r>
              <a:rPr lang="es-MX" sz="1400" dirty="0"/>
              <a:t> 192.168.10.1 255.255.255.0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0430DF9-9804-F43B-6420-3B9AEC7BCC5C}"/>
              </a:ext>
            </a:extLst>
          </p:cNvPr>
          <p:cNvSpPr txBox="1"/>
          <p:nvPr/>
        </p:nvSpPr>
        <p:spPr>
          <a:xfrm>
            <a:off x="5281848" y="3163325"/>
            <a:ext cx="3296095" cy="4801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s-MX" sz="1400" dirty="0" err="1"/>
              <a:t>int</a:t>
            </a:r>
            <a:r>
              <a:rPr lang="es-MX" sz="1400" dirty="0"/>
              <a:t> </a:t>
            </a:r>
            <a:r>
              <a:rPr lang="es-MX" sz="1400" b="1" dirty="0" err="1"/>
              <a:t>vlan</a:t>
            </a:r>
            <a:r>
              <a:rPr lang="es-MX" sz="1400" b="1" dirty="0"/>
              <a:t> 20</a:t>
            </a:r>
          </a:p>
          <a:p>
            <a:pPr algn="l"/>
            <a:r>
              <a:rPr lang="es-MX" sz="1400" dirty="0" err="1"/>
              <a:t>ip</a:t>
            </a:r>
            <a:r>
              <a:rPr lang="es-MX" sz="1400" dirty="0"/>
              <a:t> </a:t>
            </a:r>
            <a:r>
              <a:rPr lang="es-MX" sz="1400" dirty="0" err="1"/>
              <a:t>address</a:t>
            </a:r>
            <a:r>
              <a:rPr lang="es-MX" sz="1400" dirty="0"/>
              <a:t> 192.168.20.1 255.255.255.0</a:t>
            </a:r>
          </a:p>
        </p:txBody>
      </p:sp>
    </p:spTree>
    <p:extLst>
      <p:ext uri="{BB962C8B-B14F-4D97-AF65-F5344CB8AC3E}">
        <p14:creationId xmlns:p14="http://schemas.microsoft.com/office/powerpoint/2010/main" val="1426920317"/>
      </p:ext>
    </p:extLst>
  </p:cSld>
  <p:clrMapOvr>
    <a:masterClrMapping/>
  </p:clrMapOvr>
  <p:transition spd="med">
    <p:wipe dir="r"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mediante switches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5C2AD6E-2EFF-232B-DAD5-90AE170E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288227" y="1772049"/>
            <a:ext cx="4289715" cy="3313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414FB045-60AC-9791-10AD-DD3D24F94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950" y="1910088"/>
            <a:ext cx="3825193" cy="3175863"/>
          </a:xfrm>
        </p:spPr>
        <p:txBody>
          <a:bodyPr/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419" sz="1400" dirty="0">
                <a:solidFill>
                  <a:srgbClr val="000000"/>
                </a:solidFill>
              </a:rPr>
              <a:t>Pasos para configurar el switch multicapa </a:t>
            </a:r>
            <a:r>
              <a:rPr lang="es-419" sz="1400" b="1" dirty="0">
                <a:solidFill>
                  <a:srgbClr val="000000"/>
                </a:solidFill>
              </a:rPr>
              <a:t>D1 </a:t>
            </a:r>
            <a:r>
              <a:rPr lang="es-419" sz="1400" dirty="0">
                <a:solidFill>
                  <a:srgbClr val="000000"/>
                </a:solidFill>
              </a:rPr>
              <a:t>con VLAN y </a:t>
            </a:r>
            <a:r>
              <a:rPr lang="es-419" sz="1400" dirty="0" err="1">
                <a:solidFill>
                  <a:srgbClr val="000000"/>
                </a:solidFill>
              </a:rPr>
              <a:t>trunking</a:t>
            </a:r>
            <a:r>
              <a:rPr lang="es-419" sz="1400" dirty="0">
                <a:solidFill>
                  <a:srgbClr val="000000"/>
                </a:solidFill>
              </a:rPr>
              <a:t>:</a:t>
            </a:r>
          </a:p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s-419" sz="1400" dirty="0">
              <a:solidFill>
                <a:srgbClr val="000000"/>
              </a:solidFill>
            </a:endParaRP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3</a:t>
            </a:r>
            <a:r>
              <a:rPr lang="es-419" sz="1400" dirty="0">
                <a:solidFill>
                  <a:srgbClr val="000000"/>
                </a:solidFill>
              </a:rPr>
              <a:t>. Configure puertos de acceso. Asigne el puerto apropiado a la VLAN requerida.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4</a:t>
            </a:r>
            <a:r>
              <a:rPr lang="es-419" sz="1400" dirty="0">
                <a:solidFill>
                  <a:srgbClr val="000000"/>
                </a:solidFill>
              </a:rPr>
              <a:t>. Habilitar </a:t>
            </a:r>
            <a:r>
              <a:rPr lang="es-419" sz="1400" dirty="0" err="1">
                <a:solidFill>
                  <a:srgbClr val="000000"/>
                </a:solidFill>
              </a:rPr>
              <a:t>routing</a:t>
            </a:r>
            <a:r>
              <a:rPr lang="es-419" sz="1400" dirty="0">
                <a:solidFill>
                  <a:srgbClr val="000000"/>
                </a:solidFill>
              </a:rPr>
              <a:t> IP. Ejecute el comando </a:t>
            </a:r>
            <a:r>
              <a:rPr lang="es-419" sz="1400" b="1" dirty="0" err="1">
                <a:solidFill>
                  <a:srgbClr val="FF0000"/>
                </a:solidFill>
              </a:rPr>
              <a:t>ip</a:t>
            </a:r>
            <a:r>
              <a:rPr lang="es-419" sz="1400" b="1" dirty="0">
                <a:solidFill>
                  <a:srgbClr val="FF0000"/>
                </a:solidFill>
              </a:rPr>
              <a:t> </a:t>
            </a:r>
            <a:r>
              <a:rPr lang="es-419" sz="1400" b="1" dirty="0" err="1">
                <a:solidFill>
                  <a:srgbClr val="FF0000"/>
                </a:solidFill>
              </a:rPr>
              <a:t>routing</a:t>
            </a:r>
            <a:r>
              <a:rPr lang="es-419" sz="1400" b="1" dirty="0">
                <a:solidFill>
                  <a:srgbClr val="FF0000"/>
                </a:solidFill>
              </a:rPr>
              <a:t> </a:t>
            </a:r>
            <a:r>
              <a:rPr lang="es-419" sz="1400" dirty="0">
                <a:solidFill>
                  <a:srgbClr val="000000"/>
                </a:solidFill>
              </a:rPr>
              <a:t>global </a:t>
            </a:r>
            <a:r>
              <a:rPr lang="es-419" sz="1400" dirty="0" err="1">
                <a:solidFill>
                  <a:srgbClr val="000000"/>
                </a:solidFill>
              </a:rPr>
              <a:t>configuration</a:t>
            </a:r>
            <a:r>
              <a:rPr lang="es-419" sz="1400" dirty="0">
                <a:solidFill>
                  <a:srgbClr val="000000"/>
                </a:solidFill>
              </a:rPr>
              <a:t> para permitir el intercambio de tráfico entre las VLAN 10 y 20. Este comando debe configurarse para habilitar el ruteo entre </a:t>
            </a:r>
            <a:r>
              <a:rPr lang="es-419" sz="1400" dirty="0" err="1">
                <a:solidFill>
                  <a:srgbClr val="000000"/>
                </a:solidFill>
              </a:rPr>
              <a:t>VLANs</a:t>
            </a:r>
            <a:r>
              <a:rPr lang="es-419" sz="1400" dirty="0">
                <a:solidFill>
                  <a:srgbClr val="000000"/>
                </a:solidFill>
              </a:rPr>
              <a:t> en un switch de capa 3 para IPv4.</a:t>
            </a:r>
            <a:endParaRPr lang="en-US" sz="1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9237740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Definiciones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883172" y="1484947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B8A3717-9631-7614-A21F-A30A45FFE4AD}"/>
              </a:ext>
            </a:extLst>
          </p:cNvPr>
          <p:cNvSpPr txBox="1"/>
          <p:nvPr/>
        </p:nvSpPr>
        <p:spPr>
          <a:xfrm>
            <a:off x="274320" y="1650410"/>
            <a:ext cx="2712720" cy="2247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Los puertos de cada switch están asignados a </a:t>
            </a:r>
            <a:r>
              <a:rPr lang="es-E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VLANs</a:t>
            </a: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distintas. 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Los tres tipos de tráfico circulan por el mismo switch 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29E81F8-3791-BF7C-FAFF-2DFAD18F8419}"/>
              </a:ext>
            </a:extLst>
          </p:cNvPr>
          <p:cNvSpPr/>
          <p:nvPr/>
        </p:nvSpPr>
        <p:spPr bwMode="auto">
          <a:xfrm>
            <a:off x="5939246" y="2002971"/>
            <a:ext cx="2847704" cy="940526"/>
          </a:xfrm>
          <a:prstGeom prst="rect">
            <a:avLst/>
          </a:prstGeom>
          <a:noFill/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124" tIns="41061" rIns="82124" bIns="41061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143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MX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5447812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Definiciones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883172" y="1484947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3B8A3717-9631-7614-A21F-A30A45FFE4AD}"/>
              </a:ext>
            </a:extLst>
          </p:cNvPr>
          <p:cNvSpPr txBox="1"/>
          <p:nvPr/>
        </p:nvSpPr>
        <p:spPr>
          <a:xfrm>
            <a:off x="274320" y="1650410"/>
            <a:ext cx="2712720" cy="37298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la comunicación entre los </a:t>
            </a:r>
            <a:r>
              <a:rPr lang="es-E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switches hay una conexión de todas la redes virtuales que es identificado como de tipo  </a:t>
            </a:r>
            <a:r>
              <a:rPr lang="es-ES" sz="1800" b="1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troncal</a:t>
            </a:r>
            <a:r>
              <a:rPr lang="es-ES" sz="1800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Para formar los enlaces de tipo troncal, el puerto en el switch se configura como de tipo </a:t>
            </a:r>
            <a:r>
              <a:rPr lang="es-ES" sz="1800" b="1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troncal</a:t>
            </a: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A29E81F8-3791-BF7C-FAFF-2DFAD18F8419}"/>
              </a:ext>
            </a:extLst>
          </p:cNvPr>
          <p:cNvSpPr/>
          <p:nvPr/>
        </p:nvSpPr>
        <p:spPr bwMode="auto">
          <a:xfrm>
            <a:off x="4572000" y="2334986"/>
            <a:ext cx="685800" cy="2596244"/>
          </a:xfrm>
          <a:prstGeom prst="rect">
            <a:avLst/>
          </a:prstGeom>
          <a:noFill/>
          <a:ln w="539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2124" tIns="41061" rIns="82124" bIns="41061" numCol="1" rtlCol="0" anchor="ctr" anchorCtr="0" compatLnSpc="1">
            <a:prstTxWarp prst="textNoShape">
              <a:avLst/>
            </a:prstTxWarp>
            <a:spAutoFit/>
          </a:bodyPr>
          <a:lstStyle/>
          <a:p>
            <a:pPr marL="0" marR="0" indent="0" algn="ctr" defTabSz="8143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MX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45468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64805" y="137953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12B72FB-3BE2-C451-F59E-E197D093EE49}"/>
              </a:ext>
            </a:extLst>
          </p:cNvPr>
          <p:cNvSpPr txBox="1"/>
          <p:nvPr/>
        </p:nvSpPr>
        <p:spPr>
          <a:xfrm>
            <a:off x="303115" y="1667138"/>
            <a:ext cx="2272919" cy="43225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s-ES" sz="18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Mejora la seguridad</a:t>
            </a:r>
            <a:r>
              <a:rPr lang="es-ES" sz="18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Los switches se pueden programar y cada uno de los puertos estar asociados únicamente con una MAC específica que se puede conectar. A través de asignar a cada puerto del switch una MAC específica. 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432150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64805" y="137953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12B72FB-3BE2-C451-F59E-E197D093EE49}"/>
              </a:ext>
            </a:extLst>
          </p:cNvPr>
          <p:cNvSpPr txBox="1"/>
          <p:nvPr/>
        </p:nvSpPr>
        <p:spPr>
          <a:xfrm>
            <a:off x="303115" y="1765110"/>
            <a:ext cx="2135285" cy="2840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s-ES" sz="18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Reduce costos</a:t>
            </a:r>
            <a:r>
              <a:rPr lang="es-ES" sz="18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No necesitamos varios </a:t>
            </a:r>
            <a:r>
              <a:rPr lang="es-E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routers</a:t>
            </a: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para segmentar el tráfico, puedo tener un </a:t>
            </a:r>
            <a:r>
              <a:rPr lang="es-ES" sz="1800" dirty="0" err="1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router</a:t>
            </a: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y varios switches para segmentar el tráfico.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2886649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64805" y="137953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A12B72FB-3BE2-C451-F59E-E197D093EE49}"/>
              </a:ext>
            </a:extLst>
          </p:cNvPr>
          <p:cNvSpPr txBox="1"/>
          <p:nvPr/>
        </p:nvSpPr>
        <p:spPr>
          <a:xfrm>
            <a:off x="303115" y="1765110"/>
            <a:ext cx="2135285" cy="2247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es-ES" sz="1800" b="1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Mejor desempeño</a:t>
            </a:r>
            <a:r>
              <a:rPr lang="es-ES" sz="1800" b="1" dirty="0"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l">
              <a:lnSpc>
                <a:spcPct val="107000"/>
              </a:lnSpc>
              <a:spcAft>
                <a:spcPts val="800"/>
              </a:spcAft>
            </a:pPr>
            <a:r>
              <a:rPr lang="es-ES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Al segmentar el tráfico podemos conseguir un mejor desempeño por cada segmento.</a:t>
            </a:r>
            <a:endParaRPr lang="es-MX" sz="1800" dirty="0">
              <a:effectLst/>
              <a:latin typeface="+mn-lt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6040580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31104</TotalTime>
  <Pages>28</Pages>
  <Words>2271</Words>
  <Application>Microsoft Office PowerPoint</Application>
  <PresentationFormat>Presentación en pantalla (4:3)</PresentationFormat>
  <Paragraphs>276</Paragraphs>
  <Slides>41</Slides>
  <Notes>41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41</vt:i4>
      </vt:variant>
    </vt:vector>
  </HeadingPairs>
  <TitlesOfParts>
    <vt:vector size="47" baseType="lpstr">
      <vt:lpstr>Arial</vt:lpstr>
      <vt:lpstr>Calibri</vt:lpstr>
      <vt:lpstr>Courier New</vt:lpstr>
      <vt:lpstr>Wingdings</vt:lpstr>
      <vt:lpstr>PPT-TMPLT-WHT_C</vt:lpstr>
      <vt:lpstr>NetAcad-4F_PPT-WHT_060408</vt:lpstr>
      <vt:lpstr>VLANs</vt:lpstr>
      <vt:lpstr>Características de las VLANs</vt:lpstr>
      <vt:lpstr>Segmentación de VLAN</vt:lpstr>
      <vt:lpstr>Características de las VLANs</vt:lpstr>
      <vt:lpstr>Definiciones de una red VLAN</vt:lpstr>
      <vt:lpstr>Definiciones de una red VLAN</vt:lpstr>
      <vt:lpstr>Beneficios de las redes VLAN</vt:lpstr>
      <vt:lpstr>Beneficios de las redes VLAN</vt:lpstr>
      <vt:lpstr>Beneficios de las redes VLAN</vt:lpstr>
      <vt:lpstr>Tipos de redes VLAN</vt:lpstr>
      <vt:lpstr>Tipos de redes VLAN</vt:lpstr>
      <vt:lpstr>Redes VLAN de voz</vt:lpstr>
      <vt:lpstr>Redes VLAN
Enlaces troncales</vt:lpstr>
      <vt:lpstr>Redes VLAN
Enlaces troncales</vt:lpstr>
      <vt:lpstr>Las VLANs controlan los dominios de broadcast</vt:lpstr>
      <vt:lpstr>Tipos de redes VLAN</vt:lpstr>
      <vt:lpstr>Actividad: Predecir el comportamiento del switch</vt:lpstr>
      <vt:lpstr>Implementaciones de VLAN</vt:lpstr>
      <vt:lpstr>Asignación de redes VLAN
Rangos de VLAN en switches</vt:lpstr>
      <vt:lpstr>Creación de una VLAN</vt:lpstr>
      <vt:lpstr>Asignación de puertos a las VLANs</vt:lpstr>
      <vt:lpstr>Asignación de redes VLAN
Asignación de puertos a redes VLAN</vt:lpstr>
      <vt:lpstr>Asignación de redes VLAN
Asignación de puertos a redes VLAN</vt:lpstr>
      <vt:lpstr>Asignación de redes VLAN
Verificar la información de una red VLAN</vt:lpstr>
      <vt:lpstr>Enlaces troncales de VLAN
Configurar enlaces troncales IEEE 802.1q</vt:lpstr>
      <vt:lpstr>Enlaces troncales de VLAN
Configurar enlaces troncales</vt:lpstr>
      <vt:lpstr>Pasos para configurar VLANs en los switches:</vt:lpstr>
      <vt:lpstr>Routing entre redes VLAN con routers</vt:lpstr>
      <vt:lpstr>Funcionamiento del routing entre VLANs
¿Qué es el routing entre VLANs?</vt:lpstr>
      <vt:lpstr>
Routing entre VLANs con router-on-a-stick</vt:lpstr>
      <vt:lpstr>Configurar router-on-a-stick: Switch</vt:lpstr>
      <vt:lpstr>Configurar router-on-a-stick: Router</vt:lpstr>
      <vt:lpstr>
Escenario de enrutamiento entre VLAN de Router-on-a-stick</vt:lpstr>
      <vt:lpstr>
Escenario de enrutamiento entre VLAN de Router-on-a-stick</vt:lpstr>
      <vt:lpstr>
Escenario de enrutamiento entre VLAN de Router-on-a-stick</vt:lpstr>
      <vt:lpstr>Routing entre redes VLAN con switches capa 3</vt:lpstr>
      <vt:lpstr>
Routing entre VLANs en el switch capa 3</vt:lpstr>
      <vt:lpstr>
Routing entre VLANs en el switch capa 3</vt:lpstr>
      <vt:lpstr>
Escenario de enrutamiento entre VLANs mediante switches capa 3</vt:lpstr>
      <vt:lpstr>
Escenario de enrutamiento entre VLANs mediante switches capa 3</vt:lpstr>
      <vt:lpstr>
Escenario de enrutamiento entre VLANs mediante switches capa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1099</cp:revision>
  <cp:lastPrinted>1999-01-27T00:54:54Z</cp:lastPrinted>
  <dcterms:created xsi:type="dcterms:W3CDTF">2006-10-23T15:07:30Z</dcterms:created>
  <dcterms:modified xsi:type="dcterms:W3CDTF">2023-03-31T18:57:53Z</dcterms:modified>
</cp:coreProperties>
</file>

<file path=docProps/thumbnail.jpeg>
</file>